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38" r:id="rId3"/>
    <p:sldId id="351" r:id="rId4"/>
    <p:sldId id="364" r:id="rId5"/>
    <p:sldId id="365" r:id="rId6"/>
  </p:sldIdLst>
  <p:sldSz cx="12241213" cy="6840538"/>
  <p:notesSz cx="6858000" cy="9144000"/>
  <p:defaultTextStyle>
    <a:defPPr>
      <a:defRPr lang="ru-RU"/>
    </a:defPPr>
    <a:lvl1pPr marL="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AB01C7-586E-4072-936C-C122A62EFF16}">
          <p14:sldIdLst>
            <p14:sldId id="257"/>
            <p14:sldId id="338"/>
            <p14:sldId id="351"/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FF66"/>
    <a:srgbClr val="99CC00"/>
    <a:srgbClr val="E0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1818" autoAdjust="0"/>
  </p:normalViewPr>
  <p:slideViewPr>
    <p:cSldViewPr>
      <p:cViewPr varScale="1">
        <p:scale>
          <a:sx n="77" d="100"/>
          <a:sy n="77" d="100"/>
        </p:scale>
        <p:origin x="-108" y="-348"/>
      </p:cViewPr>
      <p:guideLst>
        <p:guide orient="horz" pos="2155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DE31-E605-4B3E-8ECF-A2960C32B62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BAE3-E11D-461C-9A9D-12AC48C3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Улучшение </a:t>
            </a:r>
            <a:r>
              <a:rPr lang="ru-RU" baseline="0" dirty="0" smtClean="0"/>
              <a:t> - изменения по совершенствованию процесса,  которое не требует реализации проекта (что и как делать понятно)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Цепочка действий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5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2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3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2" y="2125001"/>
            <a:ext cx="10405031" cy="146628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50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4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2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80" y="273939"/>
            <a:ext cx="2754273" cy="5836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1" y="273939"/>
            <a:ext cx="8058799" cy="5836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9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241213" cy="684053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465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05341" y="6373418"/>
            <a:ext cx="47128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1052" y="767343"/>
            <a:ext cx="2635056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1052" y="3530440"/>
            <a:ext cx="2635056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42388" y="767342"/>
            <a:ext cx="2635053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42386" y="3530440"/>
            <a:ext cx="2635055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003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1" y="4395681"/>
            <a:ext cx="10405031" cy="135860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1" y="2899313"/>
            <a:ext cx="10405031" cy="149636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10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8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4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6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7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061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2617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2" y="1531205"/>
            <a:ext cx="5408661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2" y="2169337"/>
            <a:ext cx="5408661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9" y="1531205"/>
            <a:ext cx="5410786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8369" y="2169337"/>
            <a:ext cx="5410786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9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3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4" y="272353"/>
            <a:ext cx="4027274" cy="115909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974" y="272356"/>
            <a:ext cx="6843178" cy="583821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4" y="1431448"/>
            <a:ext cx="4027274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788376"/>
            <a:ext cx="7344728" cy="56529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1214"/>
            <a:ext cx="7344728" cy="4104323"/>
          </a:xfrm>
        </p:spPr>
        <p:txBody>
          <a:bodyPr/>
          <a:lstStyle>
            <a:lvl1pPr marL="0" indent="0">
              <a:buNone/>
              <a:defRPr sz="4200"/>
            </a:lvl1pPr>
            <a:lvl2pPr marL="610579" indent="0">
              <a:buNone/>
              <a:defRPr sz="3700"/>
            </a:lvl2pPr>
            <a:lvl3pPr marL="1221157" indent="0">
              <a:buNone/>
              <a:defRPr sz="3200"/>
            </a:lvl3pPr>
            <a:lvl4pPr marL="1831736" indent="0">
              <a:buNone/>
              <a:defRPr sz="2600"/>
            </a:lvl4pPr>
            <a:lvl5pPr marL="2442315" indent="0">
              <a:buNone/>
              <a:defRPr sz="2600"/>
            </a:lvl5pPr>
            <a:lvl6pPr marL="3052894" indent="0">
              <a:buNone/>
              <a:defRPr sz="2600"/>
            </a:lvl6pPr>
            <a:lvl7pPr marL="3663472" indent="0">
              <a:buNone/>
              <a:defRPr sz="2600"/>
            </a:lvl7pPr>
            <a:lvl8pPr marL="4274051" indent="0">
              <a:buNone/>
              <a:defRPr sz="2600"/>
            </a:lvl8pPr>
            <a:lvl9pPr marL="4884630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53671"/>
            <a:ext cx="7344728" cy="802814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0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89"/>
          </a:xfrm>
          <a:prstGeom prst="rect">
            <a:avLst/>
          </a:prstGeom>
        </p:spPr>
        <p:txBody>
          <a:bodyPr vert="horz" lIns="122115" tIns="61058" rIns="122115" bIns="610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596127"/>
            <a:ext cx="11017092" cy="4514439"/>
          </a:xfrm>
          <a:prstGeom prst="rect">
            <a:avLst/>
          </a:prstGeom>
        </p:spPr>
        <p:txBody>
          <a:bodyPr vert="horz" lIns="122115" tIns="61058" rIns="122115" bIns="610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E5A1-7306-42CE-A674-07289B189E4A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21157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34" indent="-457934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2190" indent="-381612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47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25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04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183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762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340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9919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9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57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36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15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94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72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051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63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43" y="0"/>
            <a:ext cx="12241213" cy="6840538"/>
            <a:chOff x="0" y="0"/>
            <a:chExt cx="12192000" cy="6858000"/>
          </a:xfrm>
          <a:solidFill>
            <a:srgbClr val="92D050"/>
          </a:solidFill>
        </p:grpSpPr>
        <p:sp>
          <p:nvSpPr>
            <p:cNvPr id="14" name="Freeform 1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2666230 w 10944667"/>
                <a:gd name="connsiteY0" fmla="*/ 0 h 6858001"/>
                <a:gd name="connsiteX1" fmla="*/ 10944667 w 10944667"/>
                <a:gd name="connsiteY1" fmla="*/ 0 h 6858001"/>
                <a:gd name="connsiteX2" fmla="*/ 4086666 w 10944667"/>
                <a:gd name="connsiteY2" fmla="*/ 6858001 h 6858001"/>
                <a:gd name="connsiteX3" fmla="*/ 0 w 10944667"/>
                <a:gd name="connsiteY3" fmla="*/ 6858001 h 6858001"/>
                <a:gd name="connsiteX4" fmla="*/ 0 w 10944667"/>
                <a:gd name="connsiteY4" fmla="*/ 266623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667" h="6858001">
                  <a:moveTo>
                    <a:pt x="2666230" y="0"/>
                  </a:moveTo>
                  <a:lnTo>
                    <a:pt x="10944667" y="0"/>
                  </a:lnTo>
                  <a:lnTo>
                    <a:pt x="4086666" y="6858001"/>
                  </a:lnTo>
                  <a:lnTo>
                    <a:pt x="0" y="6858001"/>
                  </a:lnTo>
                  <a:lnTo>
                    <a:pt x="0" y="26662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4" name="TextBox 14"/>
            <p:cNvSpPr txBox="1">
              <a:spLocks noChangeArrowheads="1"/>
            </p:cNvSpPr>
            <p:nvPr/>
          </p:nvSpPr>
          <p:spPr bwMode="auto">
            <a:xfrm>
              <a:off x="4581856" y="1624203"/>
              <a:ext cx="183987" cy="7096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ru-RU" sz="4000" b="1" dirty="0">
                <a:solidFill>
                  <a:srgbClr val="FFFFFF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sp>
          <p:nvSpPr>
            <p:cNvPr id="30726" name="Прямоугольник 1"/>
            <p:cNvSpPr>
              <a:spLocks noChangeArrowheads="1"/>
            </p:cNvSpPr>
            <p:nvPr/>
          </p:nvSpPr>
          <p:spPr bwMode="auto">
            <a:xfrm>
              <a:off x="1309268" y="6172287"/>
              <a:ext cx="988589" cy="4628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dirty="0">
                  <a:solidFill>
                    <a:schemeClr val="bg1"/>
                  </a:solidFill>
                  <a:latin typeface="Gotham Pro" panose="02000503040000020004" charset="0"/>
                  <a:cs typeface="Gotham Pro" panose="02000503040000020004" charset="0"/>
                </a:rPr>
                <a:t>2020</a:t>
              </a:r>
              <a:endParaRPr lang="ru-RU" altLang="ru-RU" dirty="0">
                <a:latin typeface="Gotham Pro" panose="02000503040000020004" charset="0"/>
                <a:cs typeface="Gotham Pro" panose="02000503040000020004" charset="0"/>
              </a:endParaRPr>
            </a:p>
          </p:txBody>
        </p:sp>
        <p:sp>
          <p:nvSpPr>
            <p:cNvPr id="30728" name="Прямоугольник 12"/>
            <p:cNvSpPr>
              <a:spLocks noChangeArrowheads="1"/>
            </p:cNvSpPr>
            <p:nvPr/>
          </p:nvSpPr>
          <p:spPr bwMode="auto">
            <a:xfrm>
              <a:off x="935039" y="220663"/>
              <a:ext cx="1085563" cy="555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5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5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  <p:pic>
          <p:nvPicPr>
            <p:cNvPr id="30727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User\Desktop\lipeckaya_coa_sma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62" y="5490662"/>
              <a:ext cx="932777" cy="1186362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0" name="Rectangle 6"/>
          <p:cNvSpPr/>
          <p:nvPr/>
        </p:nvSpPr>
        <p:spPr>
          <a:xfrm flipH="1">
            <a:off x="1001642" y="4735981"/>
            <a:ext cx="46037" cy="71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323232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4554" y="4942836"/>
            <a:ext cx="33121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Gotham Pro" panose="02000503040000020004" charset="0"/>
                <a:cs typeface="Gotham Pro" panose="02000503040000020004" charset="0"/>
              </a:rPr>
              <a:t>ДОУ № 20 г. Липецка</a:t>
            </a:r>
            <a:endParaRPr lang="en-US" b="1" dirty="0">
              <a:latin typeface="Gotham Pro" panose="02000503040000020004" charset="0"/>
              <a:cs typeface="Gotham Pro" panose="020005030400000200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5296" y="1885213"/>
            <a:ext cx="75600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Futura PT Medium" pitchFamily="34" charset="-52"/>
              </a:rPr>
              <a:t>Оптимизация </a:t>
            </a:r>
            <a:r>
              <a:rPr lang="ru-RU" sz="2800" b="1" dirty="0">
                <a:latin typeface="Futura PT Medium" pitchFamily="34" charset="-52"/>
              </a:rPr>
              <a:t>и автоматизация управленческих процессов в организации с помощью внедрения </a:t>
            </a:r>
            <a:r>
              <a:rPr lang="en-US" sz="2800" b="1" dirty="0">
                <a:latin typeface="Futura PT Medium" pitchFamily="34" charset="-52"/>
              </a:rPr>
              <a:t>CRM</a:t>
            </a:r>
            <a:r>
              <a:rPr lang="ru-RU" sz="2800" b="1" dirty="0" smtClean="0">
                <a:latin typeface="Futura PT Medium" pitchFamily="34" charset="-52"/>
              </a:rPr>
              <a:t>-системы</a:t>
            </a:r>
          </a:p>
          <a:p>
            <a:endParaRPr lang="ru-RU" sz="4000" b="1" dirty="0" smtClean="0">
              <a:latin typeface="Futura PT Medium" pitchFamily="34" charset="-52"/>
            </a:endParaRPr>
          </a:p>
          <a:p>
            <a:endParaRPr lang="en-US" sz="4000" b="1" dirty="0">
              <a:solidFill>
                <a:schemeClr val="bg1"/>
              </a:solidFill>
              <a:latin typeface="Futura PT Medium" pitchFamily="34" charset="-52"/>
            </a:endParaRPr>
          </a:p>
          <a:p>
            <a:endParaRPr lang="ru-RU" sz="4000" b="1" dirty="0">
              <a:solidFill>
                <a:schemeClr val="bg1"/>
              </a:solidFill>
              <a:latin typeface="Futura PT Medium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62" y="0"/>
            <a:ext cx="2707950" cy="18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DFECD48-8983-41B1-B804-3044494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77" y="70268"/>
            <a:ext cx="11017092" cy="757714"/>
          </a:xfrm>
        </p:spPr>
        <p:txBody>
          <a:bodyPr>
            <a:normAutofit/>
          </a:bodyPr>
          <a:lstStyle/>
          <a:p>
            <a:pPr marL="0" marR="0" lvl="0" indent="0" defTabSz="1221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ПАРАМЕТРЫ УЛУЧШЕНИЙ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E7149E2-27A7-4E8C-8A66-6B9CEB54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66" y="809786"/>
            <a:ext cx="5408661" cy="638133"/>
          </a:xfrm>
        </p:spPr>
        <p:txBody>
          <a:bodyPr>
            <a:normAutofit/>
          </a:bodyPr>
          <a:lstStyle/>
          <a:p>
            <a:r>
              <a:rPr lang="ru-RU" sz="2500" b="0" i="1" u="sng" dirty="0" smtClean="0">
                <a:latin typeface="Times New Roman" pitchFamily="18" charset="0"/>
                <a:cs typeface="Times New Roman" pitchFamily="18" charset="0"/>
              </a:rPr>
              <a:t>Процесс:</a:t>
            </a:r>
            <a:endParaRPr lang="ru-RU" sz="2500" b="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C11649F5-CC99-49D4-8324-7EF1569BC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0591" y="2471051"/>
            <a:ext cx="5408661" cy="612068"/>
          </a:xfrm>
        </p:spPr>
        <p:txBody>
          <a:bodyPr>
            <a:normAutofit/>
          </a:bodyPr>
          <a:lstStyle/>
          <a:p>
            <a:r>
              <a:rPr lang="ru-RU" sz="2500" b="0" i="1" u="sng" dirty="0">
                <a:latin typeface="Times New Roman" pitchFamily="18" charset="0"/>
                <a:cs typeface="Times New Roman" pitchFamily="18" charset="0"/>
              </a:rPr>
              <a:t>Обоснование </a:t>
            </a:r>
            <a:r>
              <a:rPr lang="ru-RU" sz="2500" b="0" i="1" u="sng" dirty="0" smtClean="0">
                <a:latin typeface="Times New Roman" pitchFamily="18" charset="0"/>
                <a:cs typeface="Times New Roman" pitchFamily="18" charset="0"/>
              </a:rPr>
              <a:t>необходимости </a:t>
            </a:r>
            <a:endParaRPr lang="ru-RU" sz="2500" b="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41200" y="1509618"/>
            <a:ext cx="5408661" cy="10349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птимизация и эффективное планирование работы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сотрудников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CRM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-системе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6408638" y="1562004"/>
            <a:ext cx="5364533" cy="391522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-системы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практику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ДОУ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целью повышения эффективности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управленческого процесса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177" y="2988221"/>
            <a:ext cx="53154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самоорганизации и самоконтроля сотрудников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легкий доступ ко всем данным в любом месте и в любое время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построение системы управления и взаимодействия с сотрудниками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своим рабочим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дедлайном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применяя тайм-менеджмент для  освобождения дополнительного времени в целях самообразования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7E7149E2-27A7-4E8C-8A66-6B9CEB54AB77}"/>
              </a:ext>
            </a:extLst>
          </p:cNvPr>
          <p:cNvSpPr txBox="1">
            <a:spLocks/>
          </p:cNvSpPr>
          <p:nvPr/>
        </p:nvSpPr>
        <p:spPr>
          <a:xfrm>
            <a:off x="6832552" y="804290"/>
            <a:ext cx="5408661" cy="638133"/>
          </a:xfrm>
          <a:prstGeom prst="rect">
            <a:avLst/>
          </a:prstGeom>
        </p:spPr>
        <p:txBody>
          <a:bodyPr vert="horz" lIns="122115" tIns="61058" rIns="122115" bIns="61058" rtlCol="0" anchor="b">
            <a:normAutofit/>
          </a:bodyPr>
          <a:lstStyle>
            <a:lvl1pPr marL="0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0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6714" y="1510680"/>
            <a:ext cx="11017092" cy="4514439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Разработали паспорта проекта.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Проанализировали текущую ситуацию.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Разработали карты идеального и целевого состояния процесса.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Выявили коренные причины проблемы, сформировали предложения по их решению.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Выработали предложения по совершенствованию (плана мероприятий).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Приступили к реализации плана мероприятий.</a:t>
            </a:r>
          </a:p>
          <a:p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DFECD48-8983-41B1-B804-3044494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15" y="35086"/>
            <a:ext cx="11017092" cy="1140089"/>
          </a:xfrm>
        </p:spPr>
        <p:txBody>
          <a:bodyPr>
            <a:normAutofit/>
          </a:bodyPr>
          <a:lstStyle/>
          <a:p>
            <a:pPr marL="0" marR="0" lvl="0" indent="0" defTabSz="1221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СДЕЛАНО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9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DFECD48-8983-41B1-B804-3044494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62" y="179909"/>
            <a:ext cx="11017092" cy="1140089"/>
          </a:xfrm>
        </p:spPr>
        <p:txBody>
          <a:bodyPr>
            <a:normAutofit/>
          </a:bodyPr>
          <a:lstStyle/>
          <a:p>
            <a:pPr marL="0" marR="0" lvl="0" indent="0" defTabSz="1221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ИЗМЕНИЛОСЬ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9966" y="1044005"/>
            <a:ext cx="5408661" cy="63813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0606" y="1044005"/>
            <a:ext cx="5410786" cy="63813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0" y="2027141"/>
            <a:ext cx="3663855" cy="232923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0" y="4356373"/>
            <a:ext cx="4427542" cy="2038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89" y="1908101"/>
            <a:ext cx="2294579" cy="4716635"/>
          </a:xfrm>
          <a:prstGeom prst="rect">
            <a:avLst/>
          </a:prstGeom>
        </p:spPr>
      </p:pic>
      <p:pic>
        <p:nvPicPr>
          <p:cNvPr id="19" name="Объект 18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95" y="1919599"/>
            <a:ext cx="4565794" cy="3003436"/>
          </a:xfrm>
        </p:spPr>
      </p:pic>
    </p:spTree>
    <p:extLst>
      <p:ext uri="{BB962C8B-B14F-4D97-AF65-F5344CB8AC3E}">
        <p14:creationId xmlns:p14="http://schemas.microsoft.com/office/powerpoint/2010/main" val="39841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1" y="2268141"/>
            <a:ext cx="4392488" cy="35960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0" y="2340149"/>
            <a:ext cx="5464572" cy="3528392"/>
          </a:xfrm>
        </p:spPr>
      </p:pic>
    </p:spTree>
    <p:extLst>
      <p:ext uri="{BB962C8B-B14F-4D97-AF65-F5344CB8AC3E}">
        <p14:creationId xmlns:p14="http://schemas.microsoft.com/office/powerpoint/2010/main" val="3286325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165</Words>
  <Application>Microsoft Office PowerPoint</Application>
  <PresentationFormat>Произвольный</PresentationFormat>
  <Paragraphs>35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ПАРАМЕТРЫ УЛУЧШЕНИЙ </vt:lpstr>
      <vt:lpstr>ЧТО СДЕЛАНО</vt:lpstr>
      <vt:lpstr>ЧТО ИЗМЕНИЛОСЬ</vt:lpstr>
      <vt:lpstr>ЧТО ИЗМЕНИЛОСЬ</vt:lpstr>
    </vt:vector>
  </TitlesOfParts>
  <Company>Администрация Липецкой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Киц А.</dc:creator>
  <cp:lastModifiedBy>User</cp:lastModifiedBy>
  <cp:revision>250</cp:revision>
  <dcterms:created xsi:type="dcterms:W3CDTF">2019-06-03T12:00:22Z</dcterms:created>
  <dcterms:modified xsi:type="dcterms:W3CDTF">2021-01-22T20:21:39Z</dcterms:modified>
</cp:coreProperties>
</file>