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3ADC-B64E-46D6-91EE-1A177DF173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9B60-32D8-4358-86F6-A08189574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9B60-32D8-4358-86F6-A081895747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8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820454" cy="5195016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3981"/>
            </a:avLst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02105" y="123478"/>
            <a:ext cx="1805599" cy="1840554"/>
            <a:chOff x="30097" y="129137"/>
            <a:chExt cx="1805599" cy="1840554"/>
          </a:xfrm>
        </p:grpSpPr>
        <p:grpSp>
          <p:nvGrpSpPr>
            <p:cNvPr id="10" name="Группа 9"/>
            <p:cNvGrpSpPr/>
            <p:nvPr userDrawn="1"/>
          </p:nvGrpSpPr>
          <p:grpSpPr>
            <a:xfrm>
              <a:off x="277516" y="129137"/>
              <a:ext cx="1558180" cy="642413"/>
              <a:chOff x="2454488" y="1275606"/>
              <a:chExt cx="1558180" cy="642413"/>
            </a:xfrm>
          </p:grpSpPr>
          <p:pic>
            <p:nvPicPr>
              <p:cNvPr id="52" name="Рисунок 51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69" name="Группа 68"/>
            <p:cNvGrpSpPr/>
            <p:nvPr userDrawn="1"/>
          </p:nvGrpSpPr>
          <p:grpSpPr>
            <a:xfrm rot="16200000" flipH="1">
              <a:off x="-427786" y="869394"/>
              <a:ext cx="1558180" cy="642413"/>
              <a:chOff x="2454488" y="1275606"/>
              <a:chExt cx="1558180" cy="642413"/>
            </a:xfrm>
          </p:grpSpPr>
          <p:pic>
            <p:nvPicPr>
              <p:cNvPr id="70" name="Рисунок 69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/>
          <p:cNvGrpSpPr/>
          <p:nvPr userDrawn="1"/>
        </p:nvGrpSpPr>
        <p:grpSpPr>
          <a:xfrm flipH="1">
            <a:off x="7230897" y="123478"/>
            <a:ext cx="1805599" cy="1840554"/>
            <a:chOff x="30097" y="129137"/>
            <a:chExt cx="1805599" cy="1840554"/>
          </a:xfrm>
        </p:grpSpPr>
        <p:grpSp>
          <p:nvGrpSpPr>
            <p:cNvPr id="76" name="Группа 75"/>
            <p:cNvGrpSpPr/>
            <p:nvPr userDrawn="1"/>
          </p:nvGrpSpPr>
          <p:grpSpPr>
            <a:xfrm>
              <a:off x="277516" y="129137"/>
              <a:ext cx="1558180" cy="642413"/>
              <a:chOff x="2454488" y="1275606"/>
              <a:chExt cx="1558180" cy="642413"/>
            </a:xfrm>
          </p:grpSpPr>
          <p:pic>
            <p:nvPicPr>
              <p:cNvPr id="80" name="Рисунок 79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 userDrawn="1"/>
          </p:nvGrpSpPr>
          <p:grpSpPr>
            <a:xfrm rot="16200000" flipH="1">
              <a:off x="-427786" y="869394"/>
              <a:ext cx="1558180" cy="642413"/>
              <a:chOff x="2454488" y="1275606"/>
              <a:chExt cx="1558180" cy="642413"/>
            </a:xfrm>
          </p:grpSpPr>
          <p:pic>
            <p:nvPicPr>
              <p:cNvPr id="78" name="Рисунок 77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4" name="Группа 23"/>
          <p:cNvGrpSpPr/>
          <p:nvPr userDrawn="1"/>
        </p:nvGrpSpPr>
        <p:grpSpPr>
          <a:xfrm flipV="1">
            <a:off x="107504" y="3219822"/>
            <a:ext cx="1805599" cy="1840554"/>
            <a:chOff x="30097" y="129137"/>
            <a:chExt cx="1805599" cy="1840554"/>
          </a:xfrm>
        </p:grpSpPr>
        <p:grpSp>
          <p:nvGrpSpPr>
            <p:cNvPr id="25" name="Группа 24"/>
            <p:cNvGrpSpPr/>
            <p:nvPr userDrawn="1"/>
          </p:nvGrpSpPr>
          <p:grpSpPr>
            <a:xfrm>
              <a:off x="277516" y="129137"/>
              <a:ext cx="1558180" cy="642413"/>
              <a:chOff x="2454488" y="1275606"/>
              <a:chExt cx="1558180" cy="642413"/>
            </a:xfrm>
          </p:grpSpPr>
          <p:pic>
            <p:nvPicPr>
              <p:cNvPr id="29" name="Рисунок 28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26" name="Группа 25"/>
            <p:cNvGrpSpPr/>
            <p:nvPr userDrawn="1"/>
          </p:nvGrpSpPr>
          <p:grpSpPr>
            <a:xfrm rot="16200000" flipH="1">
              <a:off x="-427786" y="869394"/>
              <a:ext cx="1558180" cy="642413"/>
              <a:chOff x="2454488" y="1275606"/>
              <a:chExt cx="1558180" cy="642413"/>
            </a:xfrm>
          </p:grpSpPr>
          <p:pic>
            <p:nvPicPr>
              <p:cNvPr id="27" name="Рисунок 26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 userDrawn="1"/>
        </p:nvGrpSpPr>
        <p:grpSpPr>
          <a:xfrm flipH="1" flipV="1">
            <a:off x="7236296" y="3219822"/>
            <a:ext cx="1805599" cy="1840554"/>
            <a:chOff x="30097" y="129137"/>
            <a:chExt cx="1805599" cy="1840554"/>
          </a:xfrm>
        </p:grpSpPr>
        <p:grpSp>
          <p:nvGrpSpPr>
            <p:cNvPr id="32" name="Группа 31"/>
            <p:cNvGrpSpPr/>
            <p:nvPr userDrawn="1"/>
          </p:nvGrpSpPr>
          <p:grpSpPr>
            <a:xfrm>
              <a:off x="277516" y="129137"/>
              <a:ext cx="1558180" cy="642413"/>
              <a:chOff x="2454488" y="1275606"/>
              <a:chExt cx="1558180" cy="642413"/>
            </a:xfrm>
          </p:grpSpPr>
          <p:pic>
            <p:nvPicPr>
              <p:cNvPr id="36" name="Рисунок 35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 userDrawn="1"/>
          </p:nvGrpSpPr>
          <p:grpSpPr>
            <a:xfrm rot="16200000" flipH="1">
              <a:off x="-427786" y="869394"/>
              <a:ext cx="1558180" cy="642413"/>
              <a:chOff x="2454488" y="1275606"/>
              <a:chExt cx="1558180" cy="642413"/>
            </a:xfrm>
          </p:grpSpPr>
          <p:pic>
            <p:nvPicPr>
              <p:cNvPr id="34" name="Рисунок 33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6003" y="1275606"/>
                <a:ext cx="776665" cy="64241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676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4000" sy="69000" flip="y" algn="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 flipH="1">
            <a:off x="8599045" y="284385"/>
            <a:ext cx="509459" cy="4591621"/>
            <a:chOff x="102100" y="123479"/>
            <a:chExt cx="509459" cy="4591621"/>
          </a:xfrm>
        </p:grpSpPr>
        <p:grpSp>
          <p:nvGrpSpPr>
            <p:cNvPr id="26" name="Группа 25"/>
            <p:cNvGrpSpPr/>
            <p:nvPr userDrawn="1"/>
          </p:nvGrpSpPr>
          <p:grpSpPr>
            <a:xfrm rot="16200000" flipH="1">
              <a:off x="-222753" y="448334"/>
              <a:ext cx="1159168" cy="509457"/>
              <a:chOff x="2454488" y="1275606"/>
              <a:chExt cx="1543953" cy="642414"/>
            </a:xfrm>
          </p:grpSpPr>
          <p:pic>
            <p:nvPicPr>
              <p:cNvPr id="36" name="Рисунок 35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27" name="Группа 26"/>
            <p:cNvGrpSpPr/>
            <p:nvPr userDrawn="1"/>
          </p:nvGrpSpPr>
          <p:grpSpPr>
            <a:xfrm rot="16200000" flipH="1">
              <a:off x="-222755" y="1607502"/>
              <a:ext cx="1159168" cy="509457"/>
              <a:chOff x="2454488" y="1275606"/>
              <a:chExt cx="1543953" cy="642414"/>
            </a:xfrm>
          </p:grpSpPr>
          <p:pic>
            <p:nvPicPr>
              <p:cNvPr id="34" name="Рисунок 33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28" name="Группа 27"/>
            <p:cNvGrpSpPr/>
            <p:nvPr userDrawn="1"/>
          </p:nvGrpSpPr>
          <p:grpSpPr>
            <a:xfrm rot="16200000" flipH="1">
              <a:off x="-222753" y="2721619"/>
              <a:ext cx="1159168" cy="509457"/>
              <a:chOff x="2454488" y="1275606"/>
              <a:chExt cx="1543953" cy="642414"/>
            </a:xfrm>
          </p:grpSpPr>
          <p:pic>
            <p:nvPicPr>
              <p:cNvPr id="32" name="Рисунок 31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29" name="Группа 28"/>
            <p:cNvGrpSpPr/>
            <p:nvPr userDrawn="1"/>
          </p:nvGrpSpPr>
          <p:grpSpPr>
            <a:xfrm rot="16200000" flipH="1">
              <a:off x="-222755" y="3880787"/>
              <a:ext cx="1159168" cy="509457"/>
              <a:chOff x="2454488" y="1275606"/>
              <a:chExt cx="1543953" cy="642414"/>
            </a:xfrm>
          </p:grpSpPr>
          <p:pic>
            <p:nvPicPr>
              <p:cNvPr id="30" name="Рисунок 29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35496" y="284385"/>
            <a:ext cx="509459" cy="4591621"/>
            <a:chOff x="102100" y="123479"/>
            <a:chExt cx="509459" cy="4591621"/>
          </a:xfrm>
        </p:grpSpPr>
        <p:grpSp>
          <p:nvGrpSpPr>
            <p:cNvPr id="12" name="Группа 11"/>
            <p:cNvGrpSpPr/>
            <p:nvPr userDrawn="1"/>
          </p:nvGrpSpPr>
          <p:grpSpPr>
            <a:xfrm rot="16200000" flipH="1">
              <a:off x="-222753" y="448334"/>
              <a:ext cx="1159168" cy="509457"/>
              <a:chOff x="2454488" y="1275606"/>
              <a:chExt cx="1543953" cy="642414"/>
            </a:xfrm>
          </p:grpSpPr>
          <p:pic>
            <p:nvPicPr>
              <p:cNvPr id="14" name="Рисунок 13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16" name="Группа 15"/>
            <p:cNvGrpSpPr/>
            <p:nvPr userDrawn="1"/>
          </p:nvGrpSpPr>
          <p:grpSpPr>
            <a:xfrm rot="16200000" flipH="1">
              <a:off x="-222755" y="1607502"/>
              <a:ext cx="1159168" cy="509457"/>
              <a:chOff x="2454488" y="1275606"/>
              <a:chExt cx="1543953" cy="642414"/>
            </a:xfrm>
          </p:grpSpPr>
          <p:pic>
            <p:nvPicPr>
              <p:cNvPr id="17" name="Рисунок 16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 userDrawn="1"/>
          </p:nvGrpSpPr>
          <p:grpSpPr>
            <a:xfrm rot="16200000" flipH="1">
              <a:off x="-222753" y="2721619"/>
              <a:ext cx="1159168" cy="509457"/>
              <a:chOff x="2454488" y="1275606"/>
              <a:chExt cx="1543953" cy="642414"/>
            </a:xfrm>
          </p:grpSpPr>
          <p:pic>
            <p:nvPicPr>
              <p:cNvPr id="20" name="Рисунок 19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  <p:grpSp>
          <p:nvGrpSpPr>
            <p:cNvPr id="22" name="Группа 21"/>
            <p:cNvGrpSpPr/>
            <p:nvPr userDrawn="1"/>
          </p:nvGrpSpPr>
          <p:grpSpPr>
            <a:xfrm rot="16200000" flipH="1">
              <a:off x="-222755" y="3880787"/>
              <a:ext cx="1159168" cy="509457"/>
              <a:chOff x="2454488" y="1275606"/>
              <a:chExt cx="1543953" cy="642414"/>
            </a:xfrm>
          </p:grpSpPr>
          <p:pic>
            <p:nvPicPr>
              <p:cNvPr id="23" name="Рисунок 22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454488" y="1275606"/>
                <a:ext cx="776665" cy="642413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1776" y="1275607"/>
                <a:ext cx="776665" cy="642413"/>
              </a:xfrm>
              <a:prstGeom prst="rect">
                <a:avLst/>
              </a:prstGeom>
            </p:spPr>
          </p:pic>
        </p:grpSp>
      </p:grpSp>
      <p:grpSp>
        <p:nvGrpSpPr>
          <p:cNvPr id="116" name="Группа 115"/>
          <p:cNvGrpSpPr/>
          <p:nvPr/>
        </p:nvGrpSpPr>
        <p:grpSpPr>
          <a:xfrm>
            <a:off x="150207" y="34346"/>
            <a:ext cx="8891689" cy="509459"/>
            <a:chOff x="150207" y="34346"/>
            <a:chExt cx="8891689" cy="509459"/>
          </a:xfrm>
        </p:grpSpPr>
        <p:grpSp>
          <p:nvGrpSpPr>
            <p:cNvPr id="90" name="Группа 89"/>
            <p:cNvGrpSpPr/>
            <p:nvPr userDrawn="1"/>
          </p:nvGrpSpPr>
          <p:grpSpPr>
            <a:xfrm rot="5400000">
              <a:off x="6491356" y="-2006735"/>
              <a:ext cx="509459" cy="4591621"/>
              <a:chOff x="102100" y="123479"/>
              <a:chExt cx="509459" cy="4591621"/>
            </a:xfrm>
          </p:grpSpPr>
          <p:grpSp>
            <p:nvGrpSpPr>
              <p:cNvPr id="91" name="Группа 90"/>
              <p:cNvGrpSpPr/>
              <p:nvPr userDrawn="1"/>
            </p:nvGrpSpPr>
            <p:grpSpPr>
              <a:xfrm rot="16200000" flipH="1">
                <a:off x="-222753" y="448334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01" name="Рисунок 100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02" name="Рисунок 101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92" name="Группа 91"/>
              <p:cNvGrpSpPr/>
              <p:nvPr userDrawn="1"/>
            </p:nvGrpSpPr>
            <p:grpSpPr>
              <a:xfrm rot="16200000" flipH="1">
                <a:off x="-222755" y="1607502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99" name="Рисунок 98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00" name="Рисунок 99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93" name="Группа 92"/>
              <p:cNvGrpSpPr/>
              <p:nvPr userDrawn="1"/>
            </p:nvGrpSpPr>
            <p:grpSpPr>
              <a:xfrm rot="16200000" flipH="1">
                <a:off x="-222753" y="2721619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97" name="Рисунок 96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98" name="Рисунок 97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94" name="Группа 93"/>
              <p:cNvGrpSpPr/>
              <p:nvPr userDrawn="1"/>
            </p:nvGrpSpPr>
            <p:grpSpPr>
              <a:xfrm rot="16200000" flipH="1">
                <a:off x="-222755" y="3880787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95" name="Рисунок 94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96" name="Рисунок 95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3" name="Группа 102"/>
            <p:cNvGrpSpPr/>
            <p:nvPr userDrawn="1"/>
          </p:nvGrpSpPr>
          <p:grpSpPr>
            <a:xfrm rot="5400000">
              <a:off x="2191288" y="-2006735"/>
              <a:ext cx="509459" cy="4591621"/>
              <a:chOff x="102100" y="123479"/>
              <a:chExt cx="509459" cy="4591621"/>
            </a:xfrm>
          </p:grpSpPr>
          <p:grpSp>
            <p:nvGrpSpPr>
              <p:cNvPr id="104" name="Группа 103"/>
              <p:cNvGrpSpPr/>
              <p:nvPr userDrawn="1"/>
            </p:nvGrpSpPr>
            <p:grpSpPr>
              <a:xfrm rot="16200000" flipH="1">
                <a:off x="-222753" y="448334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14" name="Рисунок 113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15" name="Рисунок 114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Группа 104"/>
              <p:cNvGrpSpPr/>
              <p:nvPr userDrawn="1"/>
            </p:nvGrpSpPr>
            <p:grpSpPr>
              <a:xfrm rot="16200000" flipH="1">
                <a:off x="-222755" y="1607502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12" name="Рисунок 111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13" name="Рисунок 112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Группа 105"/>
              <p:cNvGrpSpPr/>
              <p:nvPr userDrawn="1"/>
            </p:nvGrpSpPr>
            <p:grpSpPr>
              <a:xfrm rot="16200000" flipH="1">
                <a:off x="-222753" y="2721619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10" name="Рисунок 109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11" name="Рисунок 110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Группа 106"/>
              <p:cNvGrpSpPr/>
              <p:nvPr userDrawn="1"/>
            </p:nvGrpSpPr>
            <p:grpSpPr>
              <a:xfrm rot="16200000" flipH="1">
                <a:off x="-222755" y="3880787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08" name="Рисунок 107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7" name="Группа 116"/>
          <p:cNvGrpSpPr/>
          <p:nvPr/>
        </p:nvGrpSpPr>
        <p:grpSpPr>
          <a:xfrm flipV="1">
            <a:off x="150209" y="4582041"/>
            <a:ext cx="8891689" cy="509459"/>
            <a:chOff x="150207" y="34346"/>
            <a:chExt cx="8891689" cy="509459"/>
          </a:xfrm>
        </p:grpSpPr>
        <p:grpSp>
          <p:nvGrpSpPr>
            <p:cNvPr id="118" name="Группа 117"/>
            <p:cNvGrpSpPr/>
            <p:nvPr userDrawn="1"/>
          </p:nvGrpSpPr>
          <p:grpSpPr>
            <a:xfrm rot="5400000">
              <a:off x="6491356" y="-2006735"/>
              <a:ext cx="509459" cy="4591621"/>
              <a:chOff x="102100" y="123479"/>
              <a:chExt cx="509459" cy="4591621"/>
            </a:xfrm>
          </p:grpSpPr>
          <p:grpSp>
            <p:nvGrpSpPr>
              <p:cNvPr id="132" name="Группа 131"/>
              <p:cNvGrpSpPr/>
              <p:nvPr userDrawn="1"/>
            </p:nvGrpSpPr>
            <p:grpSpPr>
              <a:xfrm rot="16200000" flipH="1">
                <a:off x="-222753" y="448334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42" name="Рисунок 141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43" name="Рисунок 142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Группа 132"/>
              <p:cNvGrpSpPr/>
              <p:nvPr userDrawn="1"/>
            </p:nvGrpSpPr>
            <p:grpSpPr>
              <a:xfrm rot="16200000" flipH="1">
                <a:off x="-222755" y="1607502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40" name="Рисунок 139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41" name="Рисунок 140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34" name="Группа 133"/>
              <p:cNvGrpSpPr/>
              <p:nvPr userDrawn="1"/>
            </p:nvGrpSpPr>
            <p:grpSpPr>
              <a:xfrm rot="16200000" flipH="1">
                <a:off x="-222753" y="2721619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38" name="Рисунок 137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35" name="Группа 134"/>
              <p:cNvGrpSpPr/>
              <p:nvPr userDrawn="1"/>
            </p:nvGrpSpPr>
            <p:grpSpPr>
              <a:xfrm rot="16200000" flipH="1">
                <a:off x="-222755" y="3880787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36" name="Рисунок 135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9" name="Группа 118"/>
            <p:cNvGrpSpPr/>
            <p:nvPr userDrawn="1"/>
          </p:nvGrpSpPr>
          <p:grpSpPr>
            <a:xfrm rot="5400000">
              <a:off x="2191288" y="-2006735"/>
              <a:ext cx="509459" cy="4591621"/>
              <a:chOff x="102100" y="123479"/>
              <a:chExt cx="509459" cy="4591621"/>
            </a:xfrm>
          </p:grpSpPr>
          <p:grpSp>
            <p:nvGrpSpPr>
              <p:cNvPr id="120" name="Группа 119"/>
              <p:cNvGrpSpPr/>
              <p:nvPr userDrawn="1"/>
            </p:nvGrpSpPr>
            <p:grpSpPr>
              <a:xfrm rot="16200000" flipH="1">
                <a:off x="-222753" y="448334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30" name="Рисунок 129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Группа 120"/>
              <p:cNvGrpSpPr/>
              <p:nvPr userDrawn="1"/>
            </p:nvGrpSpPr>
            <p:grpSpPr>
              <a:xfrm rot="16200000" flipH="1">
                <a:off x="-222755" y="1607502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28" name="Рисунок 127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Группа 121"/>
              <p:cNvGrpSpPr/>
              <p:nvPr userDrawn="1"/>
            </p:nvGrpSpPr>
            <p:grpSpPr>
              <a:xfrm rot="16200000" flipH="1">
                <a:off x="-222753" y="2721619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26" name="Рисунок 125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27" name="Рисунок 126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Группа 122"/>
              <p:cNvGrpSpPr/>
              <p:nvPr userDrawn="1"/>
            </p:nvGrpSpPr>
            <p:grpSpPr>
              <a:xfrm rot="16200000" flipH="1">
                <a:off x="-222755" y="3880787"/>
                <a:ext cx="1159168" cy="509457"/>
                <a:chOff x="2454488" y="1275606"/>
                <a:chExt cx="1543953" cy="642414"/>
              </a:xfrm>
            </p:grpSpPr>
            <p:pic>
              <p:nvPicPr>
                <p:cNvPr id="124" name="Рисунок 123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54488" y="1275606"/>
                  <a:ext cx="776665" cy="642413"/>
                </a:xfrm>
                <a:prstGeom prst="rect">
                  <a:avLst/>
                </a:prstGeom>
              </p:spPr>
            </p:pic>
            <p:pic>
              <p:nvPicPr>
                <p:cNvPr id="125" name="Рисунок 124"/>
                <p:cNvPicPr>
                  <a:picLocks noChangeAspect="1"/>
                </p:cNvPicPr>
                <p:nvPr userDrawn="1"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1776" y="1275607"/>
                  <a:ext cx="776665" cy="64241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514350"/>
            <a:ext cx="5636840" cy="1728192"/>
          </a:xfrm>
        </p:spPr>
        <p:txBody>
          <a:bodyPr>
            <a:noAutofit/>
          </a:bodyPr>
          <a:lstStyle/>
          <a:p>
            <a:pPr lvl="0"/>
            <a:r>
              <a:rPr lang="ru-RU" sz="3600" b="1" i="1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Идеалы воспитания: начнём с себя!</a:t>
            </a:r>
            <a:endParaRPr lang="ru-RU" sz="3600" b="1" i="1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76350"/>
            <a:ext cx="4038600" cy="282297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Семья – самое главное в жизни для каждого человека. Это близкие и родные люди, с кого берём пример, о ком заботимся, кому желаем добра и счастья.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55" y="1047750"/>
            <a:ext cx="4000499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13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971550"/>
            <a:ext cx="54102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Наша семья </a:t>
            </a:r>
            <a:r>
              <a:rPr lang="ru-RU" sz="2800" dirty="0" err="1" smtClean="0"/>
              <a:t>Бронниковых</a:t>
            </a:r>
            <a:r>
              <a:rPr lang="ru-RU" sz="2800" dirty="0" smtClean="0"/>
              <a:t> состоит из 4 человек, а также бабушек и дедушек. В своей семье главным считаем воспитание  добра, умение подарить родному человеку частичку себя.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8150"/>
            <a:ext cx="3037514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4149"/>
            <a:ext cx="3848530" cy="259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199447"/>
            <a:ext cx="38100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Семейные традиции – это сложившиеся и передаваемые в течение определённого </a:t>
            </a:r>
            <a:r>
              <a:rPr lang="ru-RU" sz="2800" dirty="0" smtClean="0"/>
              <a:t>времени </a:t>
            </a:r>
            <a:r>
              <a:rPr lang="ru-RU" sz="2800" dirty="0" smtClean="0"/>
              <a:t>порядки, правила поведения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742950"/>
            <a:ext cx="254020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28750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Именно </a:t>
            </a:r>
            <a:r>
              <a:rPr lang="ru-RU" sz="2800" dirty="0" smtClean="0"/>
              <a:t>поэтому, </a:t>
            </a:r>
            <a:r>
              <a:rPr lang="ru-RU" sz="2800" dirty="0" smtClean="0"/>
              <a:t>в нашей семье </a:t>
            </a:r>
            <a:r>
              <a:rPr lang="ru-RU" sz="2800" dirty="0" err="1" smtClean="0"/>
              <a:t>Бронниковых</a:t>
            </a:r>
            <a:r>
              <a:rPr lang="ru-RU" sz="2800" dirty="0" smtClean="0"/>
              <a:t>, </a:t>
            </a:r>
            <a:r>
              <a:rPr lang="ru-RU" sz="2800" dirty="0" smtClean="0"/>
              <a:t>возникла традиция изготовления имбирных пряников.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12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8750"/>
            <a:ext cx="2545556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8572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нашей семье есть традиция к </a:t>
            </a:r>
            <a:r>
              <a:rPr lang="ru-RU" sz="1800" dirty="0"/>
              <a:t>каждому </a:t>
            </a:r>
            <a:r>
              <a:rPr lang="ru-RU" sz="1800" dirty="0" smtClean="0"/>
              <a:t>празднику </a:t>
            </a:r>
            <a:r>
              <a:rPr lang="ru-RU" sz="1800" dirty="0" smtClean="0"/>
              <a:t>изготавливать имбирные пряники. </a:t>
            </a:r>
            <a:r>
              <a:rPr lang="ru-RU" sz="1800" dirty="0"/>
              <a:t>М</a:t>
            </a:r>
            <a:r>
              <a:rPr lang="ru-RU" sz="1800" dirty="0" smtClean="0"/>
              <a:t>ы </a:t>
            </a:r>
            <a:r>
              <a:rPr lang="ru-RU" sz="1800" dirty="0" smtClean="0"/>
              <a:t>делаем </a:t>
            </a:r>
            <a:r>
              <a:rPr lang="ru-RU" sz="1800" dirty="0" smtClean="0"/>
              <a:t>их с </a:t>
            </a:r>
            <a:r>
              <a:rPr lang="ru-RU" sz="1800" dirty="0" smtClean="0"/>
              <a:t>большой </a:t>
            </a:r>
            <a:r>
              <a:rPr lang="ru-RU" sz="1800" dirty="0" smtClean="0"/>
              <a:t>любовью и  </a:t>
            </a:r>
            <a:r>
              <a:rPr lang="ru-RU" sz="1800" dirty="0" smtClean="0"/>
              <a:t>дарим </a:t>
            </a:r>
            <a:r>
              <a:rPr lang="ru-RU" sz="1800" dirty="0" smtClean="0"/>
              <a:t>пряники</a:t>
            </a:r>
            <a:r>
              <a:rPr lang="ru-RU" sz="1800" dirty="0" smtClean="0"/>
              <a:t> </a:t>
            </a:r>
            <a:r>
              <a:rPr lang="ru-RU" sz="1800" dirty="0" smtClean="0"/>
              <a:t>своим близким. Таким образом, мы дарим частичку своего тепла.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0278" y="1792702"/>
            <a:ext cx="3154569" cy="236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52" y="1657350"/>
            <a:ext cx="2386013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045" y="1762125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Будь то 8 марта, день рождения, Новый год.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Когда </a:t>
            </a:r>
            <a:r>
              <a:rPr lang="ru-RU" sz="1800" dirty="0" smtClean="0"/>
              <a:t>дочь пошла в первый класс, то мы подарили имбирные пряники первой учительнице в знак уважения и добра. На 8 марта мы традиционно поздравляем бабушек, выражая им свою любовь и заботу. 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09750"/>
            <a:ext cx="2217117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1428750"/>
            <a:ext cx="2171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819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Я, Бронникова Ольга Анатольевна, мама двоих прекрасных детей, связала свою жизнь с профессией воспитателя. Считаю эту профессию прекрасной. Я воспитываю в своих детях добро и взаимоуважение. </a:t>
            </a:r>
            <a:r>
              <a:rPr lang="ru-RU" sz="2000" dirty="0"/>
              <a:t>Р</a:t>
            </a:r>
            <a:r>
              <a:rPr lang="ru-RU" sz="2000" dirty="0" smtClean="0"/>
              <a:t>ешила поделиться идеей подарка имбирных пряников со своими коллегами. Провела мастер-класс. Коллеги с удовольствием расписывали пряники. И решили, что это прекрасная традиция дарить чуточку тепла своим близким.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3625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3" y="32575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14770"/>
            <a:ext cx="1871663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1962150"/>
            <a:ext cx="194310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7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350" y="1851163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Мы часто собираемся с семьёй, с близкими и родными за чашечкой чая. Такие подарки объединяют нас, дают понять насколько мы дороги друг другу. А нашим детям дают возможность ценить семью и её традиции.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225" y="1822588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501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243</Words>
  <Application>Microsoft Office PowerPoint</Application>
  <PresentationFormat>Экран (16:9)</PresentationFormat>
  <Paragraphs>10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Тема Office</vt:lpstr>
      <vt:lpstr>Идеалы воспитания: начнём с себя!</vt:lpstr>
      <vt:lpstr>Семья – самое главное в жизни для каждого человека. Это близкие и родные люди, с кого берём пример, о ком заботимся, кому желаем добра и счастья.</vt:lpstr>
      <vt:lpstr>Наша семья Бронниковых состоит из 4 человек, а также бабушек и дедушек. В своей семье главным считаем воспитание  добра, умение подарить родному человеку частичку себя.</vt:lpstr>
      <vt:lpstr>Семейные традиции – это сложившиеся и передаваемые в течение определённого времени порядки, правила поведения</vt:lpstr>
      <vt:lpstr>Именно поэтому, в нашей семье Бронниковых, возникла традиция изготовления имбирных пряников.</vt:lpstr>
      <vt:lpstr>В нашей семье есть традиция к каждому празднику изготавливать имбирные пряники. Мы делаем их с большой любовью и  дарим пряники своим близким. Таким образом, мы дарим частичку своего тепла.</vt:lpstr>
      <vt:lpstr>Будь то 8 марта, день рождения, Новый год.  Когда дочь пошла в первый класс, то мы подарили имбирные пряники первой учительнице в знак уважения и добра. На 8 марта мы традиционно поздравляем бабушек, выражая им свою любовь и заботу. </vt:lpstr>
      <vt:lpstr>Я, Бронникова Ольга Анатольевна, мама двоих прекрасных детей, связала свою жизнь с профессией воспитателя. Считаю эту профессию прекрасной. Я воспитываю в своих детях добро и взаимоуважение. Решила поделиться идеей подарка имбирных пряников со своими коллегами. Провела мастер-класс. Коллеги с удовольствием расписывали пряники. И решили, что это прекрасная традиция дарить чуточку тепла своим близким.</vt:lpstr>
      <vt:lpstr>Мы часто собираемся с семьёй, с близкими и родными за чашечкой чая. Такие подарки объединяют нас, дают понять насколько мы дороги друг другу. А нашим детям дают возможность ценить семью и её традиции.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36</cp:revision>
  <dcterms:created xsi:type="dcterms:W3CDTF">2016-06-24T20:48:59Z</dcterms:created>
  <dcterms:modified xsi:type="dcterms:W3CDTF">2021-02-24T09:04:01Z</dcterms:modified>
</cp:coreProperties>
</file>