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9" r:id="rId3"/>
    <p:sldId id="278" r:id="rId4"/>
    <p:sldId id="281" r:id="rId5"/>
    <p:sldId id="273" r:id="rId6"/>
    <p:sldId id="274" r:id="rId7"/>
    <p:sldId id="275" r:id="rId8"/>
    <p:sldId id="260" r:id="rId9"/>
    <p:sldId id="272" r:id="rId10"/>
    <p:sldId id="279" r:id="rId11"/>
    <p:sldId id="276" r:id="rId12"/>
    <p:sldId id="271" r:id="rId13"/>
    <p:sldId id="280" r:id="rId14"/>
    <p:sldId id="268" r:id="rId15"/>
    <p:sldId id="283" r:id="rId16"/>
    <p:sldId id="285" r:id="rId17"/>
    <p:sldId id="282" r:id="rId18"/>
  </p:sldIdLst>
  <p:sldSz cx="12192000" cy="6858000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 autoAdjust="0"/>
    <p:restoredTop sz="93970" autoAdjust="0"/>
  </p:normalViewPr>
  <p:slideViewPr>
    <p:cSldViewPr>
      <p:cViewPr varScale="1">
        <p:scale>
          <a:sx n="120" d="100"/>
          <a:sy n="120" d="100"/>
        </p:scale>
        <p:origin x="32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F014B99B-BC0F-4D51-AA35-03139CBC5BDF}">
      <dgm:prSet phldrT="[Текст]" custT="1"/>
      <dgm:spPr/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8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8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</a:rPr>
            <a:t>Уровень образовательной 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E7C8A69-C599-4B75-8969-8038F961318F}" type="presOf" srcId="{8380A261-4409-4C6B-8A07-0D64C5422F6D}" destId="{3405B94A-B110-4EB0-B99D-680A85764021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7E5999D4-2F8B-4F7F-AA30-F6E21B26C293}" type="presOf" srcId="{CBB2EDB4-08BF-49DB-9282-C363CE23E3D0}" destId="{8064A9E2-4365-4891-A563-4210D9FE6047}" srcOrd="1" destOrd="0" presId="urn:microsoft.com/office/officeart/2005/8/layout/pyramid1"/>
    <dgm:cxn modelId="{CF4089DB-37F2-4024-81BB-D04EF97EED1C}" type="presOf" srcId="{C055D918-0D48-44D3-9287-CAE1B93EB64A}" destId="{8C222443-D6D5-437E-8A06-7845FF64044F}" srcOrd="0" destOrd="0" presId="urn:microsoft.com/office/officeart/2005/8/layout/pyramid1"/>
    <dgm:cxn modelId="{BE39B6DE-27FA-4A2B-B255-42DCE78394B3}" type="presOf" srcId="{F014B99B-BC0F-4D51-AA35-03139CBC5BDF}" destId="{158BBE6D-1C8E-4142-827F-B1B32D20364B}" srcOrd="1" destOrd="0" presId="urn:microsoft.com/office/officeart/2005/8/layout/pyramid1"/>
    <dgm:cxn modelId="{71A7B2ED-A202-4EB0-9693-DA9748B86BB7}" type="presOf" srcId="{8380A261-4409-4C6B-8A07-0D64C5422F6D}" destId="{EB789FCB-B92C-4A52-BB06-4A95FA62001B}" srcOrd="1" destOrd="0" presId="urn:microsoft.com/office/officeart/2005/8/layout/pyramid1"/>
    <dgm:cxn modelId="{3A6EE8F4-31D8-4BFF-9697-2E356F2A6B97}" type="presOf" srcId="{CBB2EDB4-08BF-49DB-9282-C363CE23E3D0}" destId="{7099C5AD-A666-455F-9144-31509FAE35FB}" srcOrd="0" destOrd="0" presId="urn:microsoft.com/office/officeart/2005/8/layout/pyramid1"/>
    <dgm:cxn modelId="{71C9EDF4-F9AD-484B-BE02-61C27BB9D5C0}" type="presOf" srcId="{F014B99B-BC0F-4D51-AA35-03139CBC5BDF}" destId="{47753778-DDCD-4F66-8671-0963E55AC1AB}" srcOrd="0" destOrd="0" presId="urn:microsoft.com/office/officeart/2005/8/layout/pyramid1"/>
    <dgm:cxn modelId="{8BE69077-C7A3-4B64-A697-6D4F0C393F21}" type="presParOf" srcId="{8C222443-D6D5-437E-8A06-7845FF64044F}" destId="{8E592AC7-B094-488F-86DE-8B46AA43A5F7}" srcOrd="0" destOrd="0" presId="urn:microsoft.com/office/officeart/2005/8/layout/pyramid1"/>
    <dgm:cxn modelId="{F85BB3C7-49A5-4F54-8540-F3115ACE81A8}" type="presParOf" srcId="{8E592AC7-B094-488F-86DE-8B46AA43A5F7}" destId="{47753778-DDCD-4F66-8671-0963E55AC1AB}" srcOrd="0" destOrd="0" presId="urn:microsoft.com/office/officeart/2005/8/layout/pyramid1"/>
    <dgm:cxn modelId="{88A22222-46A2-4D3A-8577-D9CDF3396C26}" type="presParOf" srcId="{8E592AC7-B094-488F-86DE-8B46AA43A5F7}" destId="{158BBE6D-1C8E-4142-827F-B1B32D20364B}" srcOrd="1" destOrd="0" presId="urn:microsoft.com/office/officeart/2005/8/layout/pyramid1"/>
    <dgm:cxn modelId="{5B89F1D9-DC14-40B8-8031-B3FA66FF4F21}" type="presParOf" srcId="{8C222443-D6D5-437E-8A06-7845FF64044F}" destId="{08609C55-E487-4600-AFD0-8994D3888F22}" srcOrd="1" destOrd="0" presId="urn:microsoft.com/office/officeart/2005/8/layout/pyramid1"/>
    <dgm:cxn modelId="{A872BC2B-6844-4990-80E4-3BDE13516D06}" type="presParOf" srcId="{08609C55-E487-4600-AFD0-8994D3888F22}" destId="{7099C5AD-A666-455F-9144-31509FAE35FB}" srcOrd="0" destOrd="0" presId="urn:microsoft.com/office/officeart/2005/8/layout/pyramid1"/>
    <dgm:cxn modelId="{AB6D9EC8-13A6-476B-876E-DCA63DBE5A90}" type="presParOf" srcId="{08609C55-E487-4600-AFD0-8994D3888F22}" destId="{8064A9E2-4365-4891-A563-4210D9FE6047}" srcOrd="1" destOrd="0" presId="urn:microsoft.com/office/officeart/2005/8/layout/pyramid1"/>
    <dgm:cxn modelId="{469E3DCE-7B32-4ED0-B998-239EC057E8AD}" type="presParOf" srcId="{8C222443-D6D5-437E-8A06-7845FF64044F}" destId="{4E66420A-6794-4210-A8DC-A681DFE94B26}" srcOrd="2" destOrd="0" presId="urn:microsoft.com/office/officeart/2005/8/layout/pyramid1"/>
    <dgm:cxn modelId="{0B38572B-B333-49E2-A518-B9A0D3E97099}" type="presParOf" srcId="{4E66420A-6794-4210-A8DC-A681DFE94B26}" destId="{3405B94A-B110-4EB0-B99D-680A85764021}" srcOrd="0" destOrd="0" presId="urn:microsoft.com/office/officeart/2005/8/layout/pyramid1"/>
    <dgm:cxn modelId="{F23AA905-50C0-4F30-B744-B1C2848E607C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2130000" y="0"/>
          <a:ext cx="2129999" cy="1824827"/>
        </a:xfrm>
        <a:prstGeom prst="trapezoid">
          <a:avLst>
            <a:gd name="adj" fmla="val 5836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Федеральный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Уровень</a:t>
          </a:r>
        </a:p>
      </dsp:txBody>
      <dsp:txXfrm>
        <a:off x="2130000" y="0"/>
        <a:ext cx="2129999" cy="1824827"/>
      </dsp:txXfrm>
    </dsp:sp>
    <dsp:sp modelId="{7099C5AD-A666-455F-9144-31509FAE35FB}">
      <dsp:nvSpPr>
        <dsp:cNvPr id="0" name=""/>
        <dsp:cNvSpPr/>
      </dsp:nvSpPr>
      <dsp:spPr>
        <a:xfrm>
          <a:off x="1057374" y="1842510"/>
          <a:ext cx="4259999" cy="1824827"/>
        </a:xfrm>
        <a:prstGeom prst="trapezoid">
          <a:avLst>
            <a:gd name="adj" fmla="val 5836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Региональный уровень</a:t>
          </a:r>
        </a:p>
      </dsp:txBody>
      <dsp:txXfrm>
        <a:off x="1802874" y="1842510"/>
        <a:ext cx="2769000" cy="1824827"/>
      </dsp:txXfrm>
    </dsp:sp>
    <dsp:sp modelId="{3405B94A-B110-4EB0-B99D-680A85764021}">
      <dsp:nvSpPr>
        <dsp:cNvPr id="0" name=""/>
        <dsp:cNvSpPr/>
      </dsp:nvSpPr>
      <dsp:spPr>
        <a:xfrm>
          <a:off x="0" y="3631972"/>
          <a:ext cx="6390000" cy="1824827"/>
        </a:xfrm>
        <a:prstGeom prst="trapezoid">
          <a:avLst>
            <a:gd name="adj" fmla="val 5836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bg1"/>
              </a:solidFill>
            </a:rPr>
            <a:t>Уровень образовательной организации</a:t>
          </a:r>
        </a:p>
      </dsp:txBody>
      <dsp:txXfrm>
        <a:off x="1118249" y="3631972"/>
        <a:ext cx="4153500" cy="1824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E562-E05A-4626-B3AF-5F0B868819D9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519D9-560B-443C-B598-BE18CE88D9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29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67001-F5EE-4B01-ADD9-95392EA1E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4CC777-6BA2-40D2-9A82-AD403FA4F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A2BC8-F9FC-47B4-B94E-984652D79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158127-7E67-4DC3-A9CF-380C6A5B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FB686-854A-4D91-AAF2-24DD33CC1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ECE69F-178E-4786-B1D6-461B25E3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B0CCE-2BB7-4FE6-9F6D-0F849019D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DEABB-F5A0-404E-81BE-A2C6C1A7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56E4A42-AE58-43D5-A1E5-C2A90FAE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4495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5449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6000" y="2034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185377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A0536-C2F3-45FD-BCE9-A7664FF1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CB672-9A39-4592-A702-905A663D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00B59B-B30F-4BCA-BF7C-1382101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11AE46-CD71-40A2-B051-FED4CF25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7D472E-4D2E-4B58-B26C-A5C6E9B9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590CE5-E95F-4274-817F-D56AE118E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3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9CC03-CB65-4A4C-90D3-F02B507A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4C3BF4E-7FD7-4E97-ADD2-17103BBDA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CE1139-B009-4241-B0C4-BF93CB876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1306DD-CDF6-4C8F-8EAA-8585BA36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E83B16-91E8-4F91-A8A9-2286EF49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500BC4-2676-4C2C-A56B-8495420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0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FDEE6-9163-4FA6-9C33-9D0B1D96F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CFD921-B66F-4B9F-8D0C-B14325FE9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D6FEE-737C-4DE7-A07A-B8500FB8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8FE9F1-30AE-46C1-A8C8-4B7D5FFC7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5E6A3-691A-440E-94B6-E4165602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71DFBC-935C-41DF-9AF9-A79F2BD809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FC04AF-1DA1-4817-ACF7-5A110AD3A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FD425-2E61-4F50-9A02-6256A349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33F48-4BE3-401E-8EAC-ED423D3D4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E6C580-1988-45AF-BDB1-7BCACEB9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1451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4488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>
            <a:extLst>
              <a:ext uri="{FF2B5EF4-FFF2-40B4-BE49-F238E27FC236}">
                <a16:creationId xmlns:a16="http://schemas.microsoft.com/office/drawing/2014/main" id="{5172288B-DE9D-43F6-AE1D-DFA58F3C84F8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7882EBE0-0097-4756-884D-F8521A014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0513" y="233363"/>
            <a:ext cx="5805487" cy="6480175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BD000A37-5141-407E-A504-C96A56279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EE674FD9-79E8-4C83-8018-2847114B9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35413" y="2528888"/>
            <a:ext cx="7426325" cy="2384425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882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58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1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>
            <a:off x="0" y="4788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07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F8FE08DD-35D4-4F6D-9D3E-895549AFA462}"/>
              </a:ext>
            </a:extLst>
          </p:cNvPr>
          <p:cNvSpPr/>
          <p:nvPr userDrawn="1"/>
        </p:nvSpPr>
        <p:spPr>
          <a:xfrm rot="16200000">
            <a:off x="10191000" y="4857000"/>
            <a:ext cx="1932000" cy="207000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490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EF7D0-8129-458F-9F1A-BA56AAF6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3447F0-A2FC-4139-A746-423895CBB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6AF94-0451-4B41-960A-AE014E9C0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2D3EF2-51A0-4DA7-88AA-E1FA1562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0037A-9CFB-48E5-9E34-0A14EDE64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DC742-0D31-49BB-8235-E8F23687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B7A22E-3771-4390-9794-7F14D95DF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51B10-84CC-412A-B18B-E5D7BFE1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6FA339-92AB-4D93-B605-E9C0B0E7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CBD1A-83E7-45B8-95AE-AE44F108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1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5DC75D-06B2-46E5-A96B-A1468A21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AE6E6F-2E09-401B-B461-D6DF215D1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FA403A-15C6-49C6-8CC5-8F9664A12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3F06EE-74D4-48BE-B81A-5C34F61BB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53AD41-416F-495E-A3FD-85E02F26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E8F414-2898-41DB-BD73-B506B16F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5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BF822-D25A-4089-8B09-6CDFC6C72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A1F7A-5EC7-4EDE-B41D-E76BE82B39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1A2486-CBD9-47F2-85CB-E75E70743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9BFCC3-815F-46C2-8BBD-B33697BD34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6C052B-8DDE-4435-89D0-37FEADE5B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E4CBDAB-0EC1-4397-917A-7260217B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8E488-94C4-4695-A96B-BD92D0FE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9685D5-D9B9-4084-9444-3F5DFFF8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6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AB533-743E-4972-9281-AA80F8DE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27A4BD-2D2A-438C-8009-834074645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593BC4F-92E4-4734-99DC-E5A245F3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2D59C2-0660-44F2-8B51-CACB66F9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3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289D3-E86F-47FE-BC52-53D34FA4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570AF-E207-47A8-A8FC-5D9057465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AF8805-B906-4169-9117-FA140E73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5B055-54BE-42A4-8DC8-10ED2ADEA08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E3D611-6D00-421E-BE6B-385F5C2C5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16F83-6BED-46A4-98C2-DEC0D746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444EC-30F4-4546-BA0E-14E28119766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68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4" r:id="rId11"/>
    <p:sldLayoutId id="2147483668" r:id="rId12"/>
    <p:sldLayoutId id="2147483663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7" r:id="rId19"/>
    <p:sldLayoutId id="2147483666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g"/><Relationship Id="rId18" Type="http://schemas.microsoft.com/office/2007/relationships/hdphoto" Target="../media/hdphoto2.wdp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12" Type="http://schemas.openxmlformats.org/officeDocument/2006/relationships/image" Target="../media/image32.jpg"/><Relationship Id="rId17" Type="http://schemas.openxmlformats.org/officeDocument/2006/relationships/image" Target="../media/image37.png"/><Relationship Id="rId2" Type="http://schemas.openxmlformats.org/officeDocument/2006/relationships/image" Target="../media/image22.jpg"/><Relationship Id="rId16" Type="http://schemas.openxmlformats.org/officeDocument/2006/relationships/image" Target="../media/image3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g"/><Relationship Id="rId11" Type="http://schemas.openxmlformats.org/officeDocument/2006/relationships/image" Target="../media/image31.jpeg"/><Relationship Id="rId5" Type="http://schemas.openxmlformats.org/officeDocument/2006/relationships/image" Target="../media/image25.jp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99B067-EB62-402E-805F-0F0DF821BA19}"/>
              </a:ext>
            </a:extLst>
          </p:cNvPr>
          <p:cNvSpPr/>
          <p:nvPr/>
        </p:nvSpPr>
        <p:spPr>
          <a:xfrm>
            <a:off x="6104332" y="226962"/>
            <a:ext cx="5805486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10315E8C-F410-4B7D-9A8E-D2CECB50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163" y="1674000"/>
            <a:ext cx="5308697" cy="1325563"/>
          </a:xfrm>
        </p:spPr>
        <p:txBody>
          <a:bodyPr>
            <a:normAutofit fontScale="90000"/>
          </a:bodyPr>
          <a:lstStyle/>
          <a:p>
            <a:br>
              <a:rPr lang="ru-RU" sz="5400" b="1" dirty="0">
                <a:solidFill>
                  <a:schemeClr val="bg1"/>
                </a:solidFill>
              </a:rPr>
            </a:br>
            <a:r>
              <a:rPr lang="ru-RU" sz="5400" b="1" dirty="0">
                <a:solidFill>
                  <a:schemeClr val="bg1"/>
                </a:solidFill>
              </a:rPr>
              <a:t>Проект: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3374" y="2995893"/>
            <a:ext cx="5535486" cy="94231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«Оптимизация временных затрат сбора на прогулку воспитанников ДОУ»</a:t>
            </a:r>
          </a:p>
        </p:txBody>
      </p:sp>
      <p:sp>
        <p:nvSpPr>
          <p:cNvPr id="6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6223374" y="260211"/>
            <a:ext cx="5535486" cy="942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b="1" dirty="0">
              <a:solidFill>
                <a:schemeClr val="bg2"/>
              </a:solidFill>
            </a:endParaRPr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Муниципальное автономное дошкольное образовательное учреждение № 20 г. Липецка</a:t>
            </a: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137" r="20137"/>
          <a:stretch>
            <a:fillRect/>
          </a:stretch>
        </p:blipFill>
        <p:spPr>
          <a:xfrm>
            <a:off x="306252" y="226963"/>
            <a:ext cx="5789748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7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7995736" y="2681652"/>
            <a:ext cx="2915264" cy="1749029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927797" y="2626239"/>
            <a:ext cx="2915264" cy="1804442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4426497" y="2617452"/>
            <a:ext cx="2915264" cy="1813229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3447285" y="2124639"/>
            <a:ext cx="890775" cy="8384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6951439" y="2133178"/>
            <a:ext cx="890775" cy="8384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518185" y="2210741"/>
            <a:ext cx="72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</a:t>
            </a:r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78A753-178A-419F-B5EA-1FA6BCD1FBD8}"/>
              </a:ext>
            </a:extLst>
          </p:cNvPr>
          <p:cNvSpPr/>
          <p:nvPr/>
        </p:nvSpPr>
        <p:spPr>
          <a:xfrm>
            <a:off x="10548399" y="2141683"/>
            <a:ext cx="890775" cy="8384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7016885" y="2208554"/>
            <a:ext cx="72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</a:t>
            </a:r>
            <a:r>
              <a:rPr lang="en-US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AD86-0441-42C3-841F-7CB644A282C9}"/>
              </a:ext>
            </a:extLst>
          </p:cNvPr>
          <p:cNvSpPr txBox="1"/>
          <p:nvPr/>
        </p:nvSpPr>
        <p:spPr>
          <a:xfrm>
            <a:off x="10599425" y="2214585"/>
            <a:ext cx="72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</a:t>
            </a:r>
            <a:r>
              <a:rPr lang="en-US" sz="4000" b="1" dirty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19173" y="3784350"/>
            <a:ext cx="29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1 мин.</a:t>
            </a: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522" y="-54410"/>
            <a:ext cx="9219941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Карта идеального состояния проекта</a:t>
            </a:r>
          </a:p>
        </p:txBody>
      </p:sp>
      <p:sp>
        <p:nvSpPr>
          <p:cNvPr id="20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787573" y="691115"/>
            <a:ext cx="10096719" cy="942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0C0"/>
                </a:solidFill>
              </a:rPr>
              <a:t>«Оптимизация временных затрат сбора на прогулку воспитанников ДОУ»</a:t>
            </a:r>
          </a:p>
        </p:txBody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157027" y="1163123"/>
            <a:ext cx="607900" cy="2121998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81541" y="2618397"/>
            <a:ext cx="291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ПЕДАГОГ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Организация детей, перемещение из группы в раздевалку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4396351" y="3810836"/>
            <a:ext cx="29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15 мин.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4359583" y="2604821"/>
            <a:ext cx="29152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ДЕТИ</a:t>
            </a:r>
          </a:p>
          <a:p>
            <a:pPr algn="ctr"/>
            <a:endParaRPr lang="ru-RU" sz="1600" b="1" dirty="0"/>
          </a:p>
          <a:p>
            <a:pPr algn="ctr">
              <a:defRPr/>
            </a:pPr>
            <a:r>
              <a:rPr lang="ru-RU" sz="1600" dirty="0">
                <a:cs typeface="Arial" pitchFamily="34" charset="0"/>
              </a:rPr>
              <a:t>Ориентировка детей по раздевалке (свой шкафчик), последовательное одевание, с помощью алгоритмов 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7948008" y="3810836"/>
            <a:ext cx="29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1 мин.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7914348" y="2677277"/>
            <a:ext cx="2915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ДЕТИ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Выход детей на прогулку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965" y="1116359"/>
            <a:ext cx="622927" cy="21295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/>
              <a:t>ВХОД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269463" y="2949106"/>
            <a:ext cx="622927" cy="267885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spc="-300" dirty="0"/>
              <a:t>Выход</a:t>
            </a:r>
          </a:p>
        </p:txBody>
      </p:sp>
      <p:sp>
        <p:nvSpPr>
          <p:cNvPr id="4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11276976" y="2965901"/>
            <a:ext cx="607900" cy="2284937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33356" y="5868382"/>
            <a:ext cx="52354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ВПП (время протекания процесса)  – 17 мин.;</a:t>
            </a:r>
          </a:p>
          <a:p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увеличение времени прогулки на 30 мин.</a:t>
            </a:r>
          </a:p>
          <a:p>
            <a:endParaRPr lang="ru-RU" altLang="ru-RU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  <a:p>
            <a:endParaRPr lang="ru-RU" altLang="ru-RU" sz="2000" b="1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878588" y="3280116"/>
            <a:ext cx="530372" cy="53072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7410628" y="3280116"/>
            <a:ext cx="530372" cy="53072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4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2622651" y="1707183"/>
            <a:ext cx="2915264" cy="1638749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6121351" y="1698396"/>
            <a:ext cx="2915264" cy="1638749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2481558" y="4057984"/>
            <a:ext cx="2915264" cy="1638749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5142139" y="1205583"/>
            <a:ext cx="890775" cy="8384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8646293" y="1214122"/>
            <a:ext cx="890775" cy="8384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78A753-178A-419F-B5EA-1FA6BCD1FBD8}"/>
              </a:ext>
            </a:extLst>
          </p:cNvPr>
          <p:cNvSpPr/>
          <p:nvPr/>
        </p:nvSpPr>
        <p:spPr>
          <a:xfrm>
            <a:off x="5022046" y="3562984"/>
            <a:ext cx="890775" cy="8384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5213039" y="1291685"/>
            <a:ext cx="72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8711739" y="1289498"/>
            <a:ext cx="72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AD86-0441-42C3-841F-7CB644A282C9}"/>
              </a:ext>
            </a:extLst>
          </p:cNvPr>
          <p:cNvSpPr txBox="1"/>
          <p:nvPr/>
        </p:nvSpPr>
        <p:spPr>
          <a:xfrm>
            <a:off x="5073072" y="3635886"/>
            <a:ext cx="72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624816" y="2715065"/>
            <a:ext cx="2915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4 мин.</a:t>
            </a: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Карта целевого состояния проекта</a:t>
            </a:r>
          </a:p>
        </p:txBody>
      </p:sp>
      <p:sp>
        <p:nvSpPr>
          <p:cNvPr id="20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937229" y="266285"/>
            <a:ext cx="10096719" cy="942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0C0"/>
                </a:solidFill>
              </a:rPr>
              <a:t>«Оптимизация временных затрат сбора на прогулку воспитанников ДОУ»</a:t>
            </a:r>
          </a:p>
        </p:txBody>
      </p:sp>
      <p:sp>
        <p:nvSpPr>
          <p:cNvPr id="21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6032914" y="4007944"/>
            <a:ext cx="2915264" cy="1638749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1275472" y="1370306"/>
            <a:ext cx="518521" cy="2076522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8562320" y="3518938"/>
            <a:ext cx="890775" cy="8384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8633220" y="3605040"/>
            <a:ext cx="728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04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860590" y="1708951"/>
            <a:ext cx="26636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ПЕДАГОГ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Организация детей, перемещение из группы в раздевалку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6089131" y="2709959"/>
            <a:ext cx="2915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1 мин.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6054437" y="1685765"/>
            <a:ext cx="2915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ДЕТИ</a:t>
            </a:r>
          </a:p>
          <a:p>
            <a:pPr algn="ctr"/>
            <a:endParaRPr lang="ru-RU" sz="1600" b="1" dirty="0"/>
          </a:p>
          <a:p>
            <a:pPr algn="ctr">
              <a:defRPr/>
            </a:pPr>
            <a:r>
              <a:rPr lang="ru-RU" sz="1600" dirty="0">
                <a:cs typeface="Arial" pitchFamily="34" charset="0"/>
              </a:rPr>
              <a:t>Ориентировка детей в раздевалке (свой шкафчик)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466773" y="5064935"/>
            <a:ext cx="2915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20 мин.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2445318" y="4026122"/>
            <a:ext cx="2915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ПЕДАГОГ</a:t>
            </a:r>
          </a:p>
          <a:p>
            <a:pPr algn="ctr"/>
            <a:endParaRPr lang="ru-RU" sz="1600" b="1" dirty="0"/>
          </a:p>
          <a:p>
            <a:pPr algn="ctr">
              <a:defRPr/>
            </a:pPr>
            <a:r>
              <a:rPr lang="ru-RU" sz="1600" dirty="0"/>
              <a:t>Последовательное одевание с помощью алгоритмов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6029166" y="4020538"/>
            <a:ext cx="2915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ДЕТИ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Выход детей на прогулку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925015" y="4934382"/>
            <a:ext cx="2915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2 мин.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9076" y="1421772"/>
            <a:ext cx="622927" cy="216077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/>
              <a:t>ВХОД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087167" y="3544595"/>
            <a:ext cx="622927" cy="267885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spc="-300" dirty="0"/>
              <a:t>Выход</a:t>
            </a:r>
          </a:p>
        </p:txBody>
      </p:sp>
      <p:sp>
        <p:nvSpPr>
          <p:cNvPr id="4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10097249" y="3608536"/>
            <a:ext cx="607900" cy="2284937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59681" y="6037939"/>
            <a:ext cx="529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ВПП (время протекания процесса)  – 27 мин.; </a:t>
            </a:r>
          </a:p>
          <a:p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увеличение времени прогулки на 20 мин.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5563364" y="2210566"/>
            <a:ext cx="530372" cy="53072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9175222" y="2210566"/>
            <a:ext cx="530372" cy="53072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1812003" y="4534215"/>
            <a:ext cx="530372" cy="53072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>
            <a:off x="5472712" y="4537262"/>
            <a:ext cx="530372" cy="530720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000" y="13400"/>
            <a:ext cx="10515599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Анализ проблем</a:t>
            </a:r>
          </a:p>
        </p:txBody>
      </p:sp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602792"/>
              </p:ext>
            </p:extLst>
          </p:nvPr>
        </p:nvGraphicFramePr>
        <p:xfrm>
          <a:off x="516000" y="1584000"/>
          <a:ext cx="11384247" cy="399705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058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5000">
                  <a:extLst>
                    <a:ext uri="{9D8B030D-6E8A-4147-A177-3AD203B41FA5}">
                      <a16:colId xmlns:a16="http://schemas.microsoft.com/office/drawing/2014/main" val="3472099834"/>
                    </a:ext>
                  </a:extLst>
                </a:gridCol>
                <a:gridCol w="1724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Проблема </a:t>
                      </a: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Первопричина</a:t>
                      </a: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Способ решения 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Экономия</a:t>
                      </a:r>
                      <a:r>
                        <a:rPr lang="ru-RU" sz="1600" baseline="0" dirty="0"/>
                        <a:t> времени</a:t>
                      </a:r>
                      <a:endParaRPr lang="ru-RU" sz="1600" dirty="0"/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75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Лишние действия воспитанников и педагогов</a:t>
                      </a: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Отсутствие алгоритмов одевания детей на прогулку.</a:t>
                      </a: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Разработка алгоритмов по одеванию детей на прогулку.</a:t>
                      </a: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8  минут</a:t>
                      </a: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311">
                <a:tc>
                  <a:txBody>
                    <a:bodyPr/>
                    <a:lstStyle/>
                    <a:p>
                      <a:pPr marL="0" indent="0" algn="ctr">
                        <a:buNone/>
                        <a:defRPr/>
                      </a:pPr>
                      <a:r>
                        <a:rPr lang="ru-RU" sz="1200" dirty="0"/>
                        <a:t>Беспорядок вещей в шкафу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effectLst/>
                        </a:rPr>
                        <a:t>Не соблюдение родителями и детьми</a:t>
                      </a:r>
                    </a:p>
                    <a:p>
                      <a:pPr algn="ctr"/>
                      <a:r>
                        <a:rPr lang="ru-RU" sz="1200" kern="1200" dirty="0">
                          <a:effectLst/>
                        </a:rPr>
                        <a:t>правил складывания и хранения вещей.</a:t>
                      </a:r>
                      <a:endParaRPr lang="ru-RU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Разработка алгоритма складывания 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хранения вещей в шкафчиках. Размещение алгоритма в каждом шкафчике.</a:t>
                      </a: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4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Отсутствие алгоритмов одевания</a:t>
                      </a: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Отсутствие единства требований родителей 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педагогов к процессу одевания;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отсутствие навыка одевания;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отсутствие доступной наглядности.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effectLst/>
                        </a:rPr>
                        <a:t>Упражнять детей в процессе одевания</a:t>
                      </a:r>
                    </a:p>
                    <a:p>
                      <a:pPr algn="ctr"/>
                      <a:r>
                        <a:rPr lang="ru-RU" sz="1200" kern="1200" dirty="0">
                          <a:effectLst/>
                        </a:rPr>
                        <a:t>следовать алгоритму.</a:t>
                      </a:r>
                    </a:p>
                    <a:p>
                      <a:pPr algn="ctr"/>
                      <a:r>
                        <a:rPr lang="ru-RU" sz="1200" kern="1200" dirty="0">
                          <a:effectLst/>
                        </a:rPr>
                        <a:t>Алгоритмы разместить в доступных местах, на уровне глаз детей.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на 20 минут</a:t>
                      </a: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2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Низкий уровень развития самостоятельности у детей</a:t>
                      </a:r>
                    </a:p>
                    <a:p>
                      <a:pPr algn="ctr"/>
                      <a:endParaRPr lang="ru-RU" sz="1200" b="1" dirty="0"/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Низкий уровень развития самостоятельного умения одеваться у воспитанников.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Проведение индивидуальных консультаций с родителями на тему: «Развитие умения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самостоятельного одевания у детей».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0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Длительный процесс при построении</a:t>
                      </a:r>
                      <a:endParaRPr lang="ru-RU" sz="1200" b="1" dirty="0"/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Много отвлекающих факторов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Разработать единую систему сбора на прогулку</a:t>
                      </a:r>
                      <a:endParaRPr kumimoji="0" lang="ru-RU" alt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91438" marR="91438" marT="45739" marB="457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5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266284"/>
            <a:ext cx="10515600" cy="71496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Дорожная карта</a:t>
            </a:r>
          </a:p>
        </p:txBody>
      </p:sp>
      <p:sp>
        <p:nvSpPr>
          <p:cNvPr id="5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561001" y="266284"/>
            <a:ext cx="11145600" cy="6177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0C0"/>
                </a:solidFill>
              </a:rPr>
              <a:t>«Оптимизация временных затрат сбора на прогулку воспитанников ДОУ»</a:t>
            </a: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  <a:p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488159" y="3247108"/>
            <a:ext cx="72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6986859" y="3244921"/>
            <a:ext cx="72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05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19314"/>
              </p:ext>
            </p:extLst>
          </p:nvPr>
        </p:nvGraphicFramePr>
        <p:xfrm>
          <a:off x="561000" y="1683245"/>
          <a:ext cx="11145600" cy="413075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10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5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п/п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Обоснование (проблема)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Причины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Планируемые мероприятия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Ф.И.О.,</a:t>
                      </a:r>
                      <a:r>
                        <a:rPr lang="ru-RU" sz="1400" baseline="0" dirty="0"/>
                        <a:t> должность ответственного исполнителя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Сроки</a:t>
                      </a:r>
                      <a:endParaRPr lang="ru-RU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69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Лишние действия воспитанников и педагогов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Во время организации сбора на прогулку педагог и воспитанники совершают</a:t>
                      </a:r>
                      <a:r>
                        <a:rPr lang="ru-RU" sz="1100" baseline="0" dirty="0"/>
                        <a:t> лишние действия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Определить последовательность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процесса одевания .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Воспитатели,</a:t>
                      </a:r>
                    </a:p>
                    <a:p>
                      <a:pPr algn="ctr"/>
                      <a:r>
                        <a:rPr lang="ru-RU" sz="1100" dirty="0"/>
                        <a:t>заместитель</a:t>
                      </a:r>
                    </a:p>
                    <a:p>
                      <a:pPr algn="ctr"/>
                      <a:r>
                        <a:rPr lang="ru-RU" sz="1100" dirty="0"/>
                        <a:t> заведующей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 01.04.2022</a:t>
                      </a:r>
                    </a:p>
                    <a:p>
                      <a:pPr algn="ctr"/>
                      <a:r>
                        <a:rPr lang="ru-RU" sz="1100" dirty="0"/>
                        <a:t>по 22.04.2022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4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Беспорядок вещей в шкафу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9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Отсутствие алгоритмов одевания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Отсутствие алгоритма одевания детей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Разработка алгоритмов по одеванию детей на прогулку.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Размещение алгоритма в каждом шкафчике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057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Низкий уровень развития самостоятельности у детей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Отсутствие навыка одевания;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отсутствие доступной наглядности</a:t>
                      </a:r>
                    </a:p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Проведение индивидуальных консультаций</a:t>
                      </a:r>
                      <a:r>
                        <a:rPr lang="ru-RU" sz="1100" baseline="0" dirty="0"/>
                        <a:t> с родителями на тему: «Развитие умения </a:t>
                      </a:r>
                    </a:p>
                    <a:p>
                      <a:pPr algn="ctr"/>
                      <a:r>
                        <a:rPr lang="ru-RU" sz="1100" baseline="0" dirty="0"/>
                        <a:t>самостоятельного одевания у детей».</a:t>
                      </a:r>
                      <a:endParaRPr lang="ru-RU" sz="11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effectLst/>
                        </a:rPr>
                        <a:t>Родителям</a:t>
                      </a:r>
                      <a:r>
                        <a:rPr lang="ru-RU" sz="1100" kern="1200" baseline="0" dirty="0">
                          <a:effectLst/>
                        </a:rPr>
                        <a:t> у</a:t>
                      </a:r>
                      <a:r>
                        <a:rPr lang="ru-RU" sz="1100" kern="1200" dirty="0">
                          <a:effectLst/>
                        </a:rPr>
                        <a:t>пражнять дома детей в процессе одевания.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Воспитатели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endParaRPr lang="ru-RU" sz="1100" dirty="0"/>
                    </a:p>
                    <a:p>
                      <a:pPr algn="ctr"/>
                      <a:r>
                        <a:rPr lang="ru-RU" sz="1100" dirty="0"/>
                        <a:t>с 25.04.2022</a:t>
                      </a:r>
                    </a:p>
                    <a:p>
                      <a:pPr algn="ctr"/>
                      <a:r>
                        <a:rPr lang="ru-RU" sz="1100" dirty="0"/>
                        <a:t>по 29.04.2022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315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Длительный процесс при построении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Много отвлекающих факторов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Разработать единую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систему сбора на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/>
                        <a:t>прогулку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405000" y="2284864"/>
            <a:ext cx="3240000" cy="1935000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4365000" y="2318018"/>
            <a:ext cx="3240000" cy="1935000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8280000" y="2304000"/>
            <a:ext cx="3240000" cy="1935000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3036000" y="1802400"/>
            <a:ext cx="813000" cy="7113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7073222" y="1888500"/>
            <a:ext cx="801859" cy="7579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78A753-178A-419F-B5EA-1FA6BCD1FBD8}"/>
              </a:ext>
            </a:extLst>
          </p:cNvPr>
          <p:cNvSpPr/>
          <p:nvPr/>
        </p:nvSpPr>
        <p:spPr>
          <a:xfrm>
            <a:off x="11099303" y="1989780"/>
            <a:ext cx="720490" cy="656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118151" y="188850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7220330" y="199247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AD86-0441-42C3-841F-7CB644A282C9}"/>
              </a:ext>
            </a:extLst>
          </p:cNvPr>
          <p:cNvSpPr txBox="1"/>
          <p:nvPr/>
        </p:nvSpPr>
        <p:spPr>
          <a:xfrm>
            <a:off x="11219276" y="2036251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508396" y="4869674"/>
            <a:ext cx="30332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СТАЛО:</a:t>
            </a:r>
            <a:endParaRPr lang="ru-RU" sz="1600" dirty="0"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Сократилось время по организации сбора воспитанников на прогулку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до 7 мин.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D6E7A6-B8D6-4244-B6A1-E489EE2D22CB}"/>
              </a:ext>
            </a:extLst>
          </p:cNvPr>
          <p:cNvSpPr/>
          <p:nvPr/>
        </p:nvSpPr>
        <p:spPr>
          <a:xfrm>
            <a:off x="4365000" y="4919957"/>
            <a:ext cx="324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СТАЛО: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Сократилось время при сборе на прогулку с применением алгоритмов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на 20 мин.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E02702E-7844-42D4-9E92-2120B722CE75}"/>
              </a:ext>
            </a:extLst>
          </p:cNvPr>
          <p:cNvSpPr/>
          <p:nvPr/>
        </p:nvSpPr>
        <p:spPr>
          <a:xfrm>
            <a:off x="8579792" y="4869674"/>
            <a:ext cx="3006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СТАЛО: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За счет разработки и внедрения в каждодневное использование алгоритмов, увеличилось время прогулки на 20 мин. </a:t>
            </a: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Достигнутые результаты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6371" y="2513700"/>
            <a:ext cx="28018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БЫЛО: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длительный процесс организации сбора воспитанников на прогулку, 15 мин.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43793" y="2646406"/>
            <a:ext cx="30057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БЫЛО: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временные потери при одевании детей на прогулку, 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40 мин.</a:t>
            </a:r>
            <a:endParaRPr lang="ru-RU" sz="1600" dirty="0">
              <a:solidFill>
                <a:schemeClr val="dk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9793" y="2652199"/>
            <a:ext cx="2801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</a:rPr>
              <a:t>БЫЛО: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организация прогулки , </a:t>
            </a:r>
          </a:p>
          <a:p>
            <a:pPr algn="ctr"/>
            <a:r>
              <a:rPr lang="ru-RU" sz="1600" dirty="0">
                <a:cs typeface="Times New Roman" panose="02020603050405020304" pitchFamily="18" charset="0"/>
              </a:rPr>
              <a:t>60 мин.</a:t>
            </a:r>
            <a:endParaRPr lang="ru-RU" sz="1600" dirty="0"/>
          </a:p>
        </p:txBody>
      </p:sp>
      <p:sp>
        <p:nvSpPr>
          <p:cNvPr id="22" name="Штриховая стрелка вправо 21"/>
          <p:cNvSpPr/>
          <p:nvPr/>
        </p:nvSpPr>
        <p:spPr>
          <a:xfrm rot="5400000">
            <a:off x="1829710" y="4370981"/>
            <a:ext cx="415157" cy="49049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849" y="4466108"/>
            <a:ext cx="524301" cy="4328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481" y="4451815"/>
            <a:ext cx="524301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/>
          <a:stretch/>
        </p:blipFill>
        <p:spPr>
          <a:xfrm>
            <a:off x="6552732" y="3474000"/>
            <a:ext cx="4066010" cy="2883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00" y="391008"/>
            <a:ext cx="4098359" cy="2871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39" y="3474000"/>
            <a:ext cx="4078636" cy="28837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7080"/>
          <a:stretch/>
        </p:blipFill>
        <p:spPr>
          <a:xfrm>
            <a:off x="6552732" y="391008"/>
            <a:ext cx="4045068" cy="28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7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6001" y="5183818"/>
            <a:ext cx="4553684" cy="14560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6000" y="1465586"/>
            <a:ext cx="4581380" cy="106341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6000" y="2736787"/>
            <a:ext cx="4553684" cy="2267213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45" y="3893889"/>
            <a:ext cx="1136393" cy="10197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98" y="5734975"/>
            <a:ext cx="909243" cy="812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64" y="2790558"/>
            <a:ext cx="594301" cy="10861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114" y="2821029"/>
            <a:ext cx="1114146" cy="1105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674" y="3851067"/>
            <a:ext cx="992226" cy="10851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3" y="1670637"/>
            <a:ext cx="702546" cy="7032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62" y="1717479"/>
            <a:ext cx="671639" cy="6716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3" y="1539958"/>
            <a:ext cx="1111544" cy="8931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86" y="1777232"/>
            <a:ext cx="774540" cy="6118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6" y="2787321"/>
            <a:ext cx="1193304" cy="11933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565" y="2821029"/>
            <a:ext cx="875895" cy="100579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8" y="3881990"/>
            <a:ext cx="676477" cy="10886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5" y="5364000"/>
            <a:ext cx="623228" cy="6232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1" y="5432511"/>
            <a:ext cx="608995" cy="60689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882" y="5684761"/>
            <a:ext cx="1082488" cy="810734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78999" y="359823"/>
            <a:ext cx="4581380" cy="765738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складывания вещей в шкафчик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71079" r="30477" b="7063"/>
          <a:stretch/>
        </p:blipFill>
        <p:spPr>
          <a:xfrm>
            <a:off x="7187111" y="4762612"/>
            <a:ext cx="3843790" cy="173288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2" t="37685" r="24615" b="31957"/>
          <a:stretch/>
        </p:blipFill>
        <p:spPr>
          <a:xfrm>
            <a:off x="7187125" y="2281997"/>
            <a:ext cx="3844669" cy="236200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11" t="18022" r="24899" b="68014"/>
          <a:stretch/>
        </p:blipFill>
        <p:spPr>
          <a:xfrm>
            <a:off x="7187110" y="1183497"/>
            <a:ext cx="3843791" cy="985503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6860999" y="362114"/>
            <a:ext cx="4506961" cy="72688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складывания вещей в шкафчик</a:t>
            </a:r>
          </a:p>
        </p:txBody>
      </p:sp>
    </p:spTree>
    <p:extLst>
      <p:ext uri="{BB962C8B-B14F-4D97-AF65-F5344CB8AC3E}">
        <p14:creationId xmlns:p14="http://schemas.microsoft.com/office/powerpoint/2010/main" val="36031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r="20686"/>
          <a:stretch/>
        </p:blipFill>
        <p:spPr>
          <a:xfrm>
            <a:off x="8841000" y="459000"/>
            <a:ext cx="3240000" cy="58784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" t="11458" r="14864" b="16563"/>
          <a:stretch/>
        </p:blipFill>
        <p:spPr>
          <a:xfrm>
            <a:off x="155999" y="458999"/>
            <a:ext cx="8608277" cy="587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4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1562" r="1287" b="2357"/>
          <a:stretch/>
        </p:blipFill>
        <p:spPr>
          <a:xfrm>
            <a:off x="1948800" y="954000"/>
            <a:ext cx="8100000" cy="5597191"/>
          </a:xfrm>
          <a:prstGeom prst="rect">
            <a:avLst/>
          </a:prstGeom>
        </p:spPr>
      </p:pic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19590"/>
            <a:ext cx="10515600" cy="1261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/>
                </a:solidFill>
              </a:rPr>
              <a:t>Паспорт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3568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7600"/>
            <a:ext cx="10515600" cy="6526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Вовлеченные лица и рамки проекта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  <a:latin typeface="+mn-lt"/>
              </a:rPr>
              <a:t>Заказчик проекта: 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заведующая ДОУ № 20 г. Липецка, Некрасова М.А.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Границы процесса: 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от организации детей на прогулку до выхода на улицу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Руководитель проекта: 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заместитель заведующей ДОУ № 20 г. Липецка, Блохина А.А. 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Команда проекта: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Голышева С.В. </a:t>
            </a:r>
            <a:r>
              <a:rPr lang="ru-RU" sz="2000" b="0" dirty="0">
                <a:solidFill>
                  <a:schemeClr val="tx1"/>
                </a:solidFill>
                <a:cs typeface="Times New Roman" panose="02020603050405020304" pitchFamily="18" charset="0"/>
              </a:rPr>
              <a:t>–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воспитатель;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                       Клименко И.А. – воспитатель;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                       Старых Ю.В. – воспитатель;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                          Мотренко Т.С. – воспитатель.</a:t>
            </a:r>
            <a:br>
              <a:rPr lang="ru-RU" sz="49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ru-RU" dirty="0">
                <a:latin typeface="+mn-lt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0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633875"/>
          </a:xfrm>
        </p:spPr>
        <p:txBody>
          <a:bodyPr>
            <a:normAutofit fontScale="90000"/>
          </a:bodyPr>
          <a:lstStyle/>
          <a:p>
            <a:r>
              <a:rPr lang="ru-RU" dirty="0"/>
              <a:t>Вовлеченные лица и рамки проекта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336000" y="819000"/>
            <a:ext cx="11565000" cy="571500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                                                               от организации детей на прогулку до выхода на улицу</a:t>
            </a:r>
          </a:p>
          <a:p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               Некрасова Мария Александровна,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Блохина Александра Александровна,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                                 заведующая ДОУ                                                                                                                 заместитель заведующей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Клименко Ирина Александровна,     Старых Юлия Викторовна,        Мотренко Татьяна Сергеевна,      Голышева Светлана Викторовна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                  воспитатель                                     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                                  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воспитатель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                                      </a:t>
            </a:r>
            <a:r>
              <a:rPr lang="ru-RU" sz="1600" dirty="0" err="1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воспитатель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4071000" y="1039701"/>
            <a:ext cx="3555000" cy="27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ГРАНИЦЫ ПРОЕКТА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766764" y="1658148"/>
            <a:ext cx="3555000" cy="27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ЗАКАЗЧИК ПРОЕКТА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711020" y="1628576"/>
            <a:ext cx="3555000" cy="27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РУКОВОДИТЕЛЬ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1" b="5572"/>
          <a:stretch/>
        </p:blipFill>
        <p:spPr>
          <a:xfrm>
            <a:off x="1956001" y="1928147"/>
            <a:ext cx="1219516" cy="1273407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5" b="48167" l="25970" r="73524">
                        <a14:foregroundMark x1="47218" y1="9987" x2="47218" y2="9987"/>
                        <a14:foregroundMark x1="44519" y1="12389" x2="44519" y2="12389"/>
                        <a14:foregroundMark x1="40978" y1="14412" x2="40978" y2="14412"/>
                        <a14:foregroundMark x1="45363" y1="11378" x2="45363" y2="11378"/>
                        <a14:foregroundMark x1="42496" y1="13401" x2="42496" y2="13401"/>
                        <a14:foregroundMark x1="48061" y1="9355" x2="48061" y2="9355"/>
                        <a14:foregroundMark x1="60202" y1="9861" x2="60202" y2="9861"/>
                        <a14:foregroundMark x1="61551" y1="10746" x2="61551" y2="10746"/>
                        <a14:foregroundMark x1="72007" y1="46776" x2="72007" y2="46776"/>
                        <a14:foregroundMark x1="27656" y1="46776" x2="27656" y2="46776"/>
                        <a14:foregroundMark x1="64587" y1="15424" x2="64587" y2="15424"/>
                        <a14:foregroundMark x1="65767" y1="17699" x2="65767" y2="17699"/>
                        <a14:foregroundMark x1="65767" y1="22882" x2="65767" y2="22882"/>
                        <a14:foregroundMark x1="67454" y1="24273" x2="67454" y2="24273"/>
                        <a14:backgroundMark x1="36594" y1="16435" x2="36594" y2="16435"/>
                        <a14:backgroundMark x1="35582" y1="27181" x2="35582" y2="27181"/>
                        <a14:backgroundMark x1="32209" y1="26675" x2="32209" y2="26675"/>
                        <a14:backgroundMark x1="32040" y1="13906" x2="32040" y2="13906"/>
                        <a14:backgroundMark x1="27656" y1="41340" x2="27656" y2="41340"/>
                        <a14:backgroundMark x1="36594" y1="32617" x2="36594" y2="32617"/>
                        <a14:backgroundMark x1="32378" y1="33375" x2="32378" y2="3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03" t="2953" r="15603" b="50462"/>
          <a:stretch/>
        </p:blipFill>
        <p:spPr>
          <a:xfrm>
            <a:off x="8925040" y="1817187"/>
            <a:ext cx="1395000" cy="1334184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0" name="Дуга 9"/>
          <p:cNvSpPr/>
          <p:nvPr/>
        </p:nvSpPr>
        <p:spPr>
          <a:xfrm>
            <a:off x="1856595" y="1838148"/>
            <a:ext cx="1375338" cy="1436822"/>
          </a:xfrm>
          <a:prstGeom prst="arc">
            <a:avLst>
              <a:gd name="adj1" fmla="val 21008569"/>
              <a:gd name="adj2" fmla="val 88340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>
            <a:off x="8918331" y="1763576"/>
            <a:ext cx="1375338" cy="1436822"/>
          </a:xfrm>
          <a:prstGeom prst="arc">
            <a:avLst>
              <a:gd name="adj1" fmla="val 21008569"/>
              <a:gd name="adj2" fmla="val 88340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090818" y="3771590"/>
            <a:ext cx="3555000" cy="270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КОМАНДА ПРОЕКТА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00" y="4169920"/>
            <a:ext cx="1209019" cy="1529236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7"/>
          <a:stretch/>
        </p:blipFill>
        <p:spPr>
          <a:xfrm>
            <a:off x="4314359" y="4193999"/>
            <a:ext cx="1168318" cy="1511873"/>
          </a:xfrm>
          <a:prstGeom prst="ellipse">
            <a:avLst/>
          </a:prstGeom>
          <a:ln>
            <a:noFill/>
          </a:ln>
          <a:effectLst/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080" y="4217903"/>
            <a:ext cx="1091920" cy="148796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18" name="Дуга 17"/>
          <p:cNvSpPr/>
          <p:nvPr/>
        </p:nvSpPr>
        <p:spPr>
          <a:xfrm>
            <a:off x="1066671" y="4179914"/>
            <a:ext cx="1624631" cy="1613135"/>
          </a:xfrm>
          <a:prstGeom prst="arc">
            <a:avLst>
              <a:gd name="adj1" fmla="val 21008569"/>
              <a:gd name="adj2" fmla="val 88340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уга 18"/>
          <p:cNvSpPr/>
          <p:nvPr/>
        </p:nvSpPr>
        <p:spPr>
          <a:xfrm>
            <a:off x="4042439" y="4169920"/>
            <a:ext cx="1624631" cy="1613135"/>
          </a:xfrm>
          <a:prstGeom prst="arc">
            <a:avLst>
              <a:gd name="adj1" fmla="val 21008569"/>
              <a:gd name="adj2" fmla="val 88340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6522440" y="4106233"/>
            <a:ext cx="1624631" cy="1613135"/>
          </a:xfrm>
          <a:prstGeom prst="arc">
            <a:avLst>
              <a:gd name="adj1" fmla="val 21008569"/>
              <a:gd name="adj2" fmla="val 88340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/>
          <p:cNvSpPr/>
          <p:nvPr/>
        </p:nvSpPr>
        <p:spPr>
          <a:xfrm>
            <a:off x="9476336" y="4135762"/>
            <a:ext cx="1624631" cy="1613135"/>
          </a:xfrm>
          <a:prstGeom prst="arc">
            <a:avLst>
              <a:gd name="adj1" fmla="val 21008569"/>
              <a:gd name="adj2" fmla="val 883406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41008" t="53075" r="41798" b="12086"/>
          <a:stretch/>
        </p:blipFill>
        <p:spPr>
          <a:xfrm>
            <a:off x="6709606" y="4179914"/>
            <a:ext cx="1276393" cy="1454086"/>
          </a:xfrm>
          <a:prstGeom prst="ellipse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487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7600"/>
            <a:ext cx="10515600" cy="6526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Обоснование выбора</a:t>
            </a: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sz="2200" dirty="0">
                <a:solidFill>
                  <a:schemeClr val="accent1"/>
                </a:solidFill>
                <a:latin typeface="+mn-lt"/>
              </a:rPr>
              <a:t>Разработка проекта вызвана проблемами:</a:t>
            </a:r>
            <a:br>
              <a:rPr lang="ru-RU" sz="4900" b="1" dirty="0">
                <a:solidFill>
                  <a:schemeClr val="accent1"/>
                </a:solidFill>
                <a:latin typeface="+mn-lt"/>
              </a:rPr>
            </a:br>
            <a:r>
              <a:rPr lang="ru-RU" sz="4900" b="1" dirty="0">
                <a:solidFill>
                  <a:schemeClr val="accent1"/>
                </a:solidFill>
                <a:latin typeface="+mn-lt"/>
              </a:rPr>
              <a:t>   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длительным процессом организации сбора воспитанниками на прогулку;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временными потерями при сборе на прогулке воспитанниками ДОУ;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сокращение прогулки из-за длительного сбора детей.</a:t>
            </a:r>
            <a:br>
              <a:rPr lang="ru-RU" sz="2200" dirty="0">
                <a:latin typeface="+mn-lt"/>
                <a:cs typeface="Times New Roman" panose="02020603050405020304" pitchFamily="18" charset="0"/>
              </a:rPr>
            </a:br>
            <a:b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604887" y="2206456"/>
            <a:ext cx="180000" cy="180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605" y="2791456"/>
            <a:ext cx="207282" cy="195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05" y="3294000"/>
            <a:ext cx="207282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7600"/>
            <a:ext cx="10515600" cy="6526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Цели проекта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/>
              <a:t>   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сокращение временных затрат по организации сбора воспитанников на прогулку 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 7 минут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сокращение лишних действий воспитанников во время сбора на прогулку, за счет разработки 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и размещения алгоритмов 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 20 минут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 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увеличение времени прогулки </a:t>
            </a: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до 20 минут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</a:t>
            </a:r>
            <a:br>
              <a:rPr lang="ru-RU" sz="2200" dirty="0">
                <a:latin typeface="+mn-lt"/>
                <a:cs typeface="Times New Roman" panose="02020603050405020304" pitchFamily="18" charset="0"/>
              </a:rPr>
            </a:br>
            <a:br>
              <a:rPr lang="ru-RU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dirty="0"/>
              <a:t>Эффекты  проекта</a:t>
            </a:r>
            <a:br>
              <a:rPr lang="ru-RU" dirty="0"/>
            </a:br>
            <a:r>
              <a:rPr lang="ru-RU" dirty="0"/>
              <a:t>    </a:t>
            </a: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сокращение временных затрат по организации сбора воспитанников на прогулку;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исключение лишних действий воспитанников во время сбора на прогулку, за счет разработки 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и размещения алгоритмов;</a:t>
            </a: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b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000" b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       увеличение времени прогулки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639646" y="1359000"/>
            <a:ext cx="180000" cy="1800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64" y="2014476"/>
            <a:ext cx="207282" cy="1950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18" y="2799000"/>
            <a:ext cx="207282" cy="19508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53" y="4497663"/>
            <a:ext cx="207282" cy="1950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13" y="5089992"/>
            <a:ext cx="207282" cy="195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55" y="5802851"/>
            <a:ext cx="207282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0" y="7600"/>
            <a:ext cx="11925000" cy="65264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     Ключевые события проекта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ФАЗА                           2 ФАЗА                               3 ФАЗА                              4 ФАЗА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                                              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ФАЗА</a:t>
            </a:r>
            <a:br>
              <a:rPr lang="ru-RU" dirty="0"/>
            </a:br>
            <a:br>
              <a:rPr lang="ru-RU" dirty="0"/>
            </a:br>
            <a:r>
              <a:rPr lang="ru-RU" dirty="0"/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ФАЗА                             8 ФАЗА                                7 ФАЗА                              6 ФАЗА</a:t>
            </a:r>
            <a:br>
              <a:rPr lang="ru-RU" sz="2000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381000" y="1899000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Разработка и согласование проекта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руководством учреждения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11.01.2022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25.01.2022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2355694" y="2196684"/>
            <a:ext cx="387806" cy="48463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08" y="2157015"/>
            <a:ext cx="408467" cy="52430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497" y="2165112"/>
            <a:ext cx="408467" cy="52430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262743" y="5332488"/>
            <a:ext cx="408467" cy="52430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643" y="5349547"/>
            <a:ext cx="408467" cy="52430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08" y="5320372"/>
            <a:ext cx="408467" cy="524301"/>
          </a:xfrm>
          <a:prstGeom prst="rect">
            <a:avLst/>
          </a:prstGeom>
        </p:spPr>
      </p:pic>
      <p:sp>
        <p:nvSpPr>
          <p:cNvPr id="45" name="Выгнутая вправо стрелка 44"/>
          <p:cNvSpPr/>
          <p:nvPr/>
        </p:nvSpPr>
        <p:spPr>
          <a:xfrm rot="18536322">
            <a:off x="10603134" y="1829064"/>
            <a:ext cx="731520" cy="1347299"/>
          </a:xfrm>
          <a:prstGeom prst="curvedLef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809745">
            <a:off x="10214149" y="5042980"/>
            <a:ext cx="1201016" cy="1079086"/>
          </a:xfrm>
          <a:prstGeom prst="rect">
            <a:avLst/>
          </a:prstGeom>
        </p:spPr>
      </p:pic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2883806" y="1899000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Анализ текущей ситуации проекта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26.01.2022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10.02.2022</a:t>
            </a:r>
          </a:p>
          <a:p>
            <a:pPr algn="ctr"/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с двумя скругленными противолежащими углами 47"/>
          <p:cNvSpPr/>
          <p:nvPr/>
        </p:nvSpPr>
        <p:spPr>
          <a:xfrm>
            <a:off x="5448358" y="1899000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Разработка карты идеального и целевого состояния процесса 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11.02.2022</a:t>
            </a:r>
          </a:p>
          <a:p>
            <a:pPr algn="ctr"/>
            <a:r>
              <a:rPr lang="ru-RU" sz="120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28.02.2022</a:t>
            </a:r>
          </a:p>
        </p:txBody>
      </p:sp>
      <p:sp>
        <p:nvSpPr>
          <p:cNvPr id="49" name="Прямоугольник с двумя скругленными противолежащими углами 48"/>
          <p:cNvSpPr/>
          <p:nvPr/>
        </p:nvSpPr>
        <p:spPr>
          <a:xfrm>
            <a:off x="7997216" y="1899000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Выявление коренных причин, формирование предложений по их решению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с 01.03.2022 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11.03.2022</a:t>
            </a:r>
          </a:p>
        </p:txBody>
      </p:sp>
      <p:sp>
        <p:nvSpPr>
          <p:cNvPr id="50" name="Прямоугольник с двумя скругленными противолежащими углами 49"/>
          <p:cNvSpPr/>
          <p:nvPr/>
        </p:nvSpPr>
        <p:spPr>
          <a:xfrm>
            <a:off x="9827673" y="3610529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Защита выработанных предложений по совершенствованию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(алгоритмы одевания)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 с 14.03.2022 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31.03.2022</a:t>
            </a:r>
          </a:p>
        </p:txBody>
      </p:sp>
      <p:sp>
        <p:nvSpPr>
          <p:cNvPr id="51" name="Прямоугольник с двумя скругленными противолежащими углами 50"/>
          <p:cNvSpPr/>
          <p:nvPr/>
        </p:nvSpPr>
        <p:spPr>
          <a:xfrm>
            <a:off x="8000377" y="5060279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Реализация плана мероприятий 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с 01.04.2022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30.04.2022</a:t>
            </a:r>
          </a:p>
        </p:txBody>
      </p: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5486306" y="5048163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Мониторинг улучшений 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с 02.05.2022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06.05.2022</a:t>
            </a: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2900416" y="5036884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Закрытие проекта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09.05.2022</a:t>
            </a:r>
          </a:p>
          <a:p>
            <a:pPr algn="ctr"/>
            <a:endParaRPr lang="ru-RU" sz="115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с двумя скругленными противолежащими углами 53"/>
          <p:cNvSpPr/>
          <p:nvPr/>
        </p:nvSpPr>
        <p:spPr>
          <a:xfrm>
            <a:off x="352591" y="5071697"/>
            <a:ext cx="1845000" cy="1080000"/>
          </a:xfrm>
          <a:prstGeom prst="round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Мониторинг стабильности результатов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10.05.2022 </a:t>
            </a:r>
          </a:p>
          <a:p>
            <a:pPr algn="ctr"/>
            <a:r>
              <a:rPr lang="ru-RU" sz="1150" b="1" dirty="0">
                <a:solidFill>
                  <a:schemeClr val="tx1"/>
                </a:solidFill>
                <a:cs typeface="Times New Roman" panose="02020603050405020304" pitchFamily="18" charset="0"/>
              </a:rPr>
              <a:t>по 27.05.2022</a:t>
            </a:r>
          </a:p>
        </p:txBody>
      </p:sp>
    </p:spTree>
    <p:extLst>
      <p:ext uri="{BB962C8B-B14F-4D97-AF65-F5344CB8AC3E}">
        <p14:creationId xmlns:p14="http://schemas.microsoft.com/office/powerpoint/2010/main" val="35541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904839" y="1716918"/>
            <a:ext cx="2915264" cy="1638749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4403539" y="1708131"/>
            <a:ext cx="2915264" cy="1638749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7984953" y="1727362"/>
            <a:ext cx="2915264" cy="1638749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3498474" y="1231787"/>
            <a:ext cx="806612" cy="821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7002628" y="1240326"/>
            <a:ext cx="806612" cy="8219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6A78A753-178A-419F-B5EA-1FA6BCD1FBD8}"/>
              </a:ext>
            </a:extLst>
          </p:cNvPr>
          <p:cNvSpPr/>
          <p:nvPr/>
        </p:nvSpPr>
        <p:spPr>
          <a:xfrm>
            <a:off x="10599588" y="1248831"/>
            <a:ext cx="806612" cy="8219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555880" y="1314116"/>
            <a:ext cx="65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7054580" y="1311929"/>
            <a:ext cx="65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5EAD86-0441-42C3-841F-7CB644A282C9}"/>
              </a:ext>
            </a:extLst>
          </p:cNvPr>
          <p:cNvSpPr txBox="1"/>
          <p:nvPr/>
        </p:nvSpPr>
        <p:spPr>
          <a:xfrm>
            <a:off x="10637120" y="1317960"/>
            <a:ext cx="65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</a:t>
            </a:r>
            <a:r>
              <a:rPr lang="en-US" sz="3200" b="1" dirty="0">
                <a:solidFill>
                  <a:schemeClr val="bg1"/>
                </a:solidFill>
              </a:rPr>
              <a:t>3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07004" y="2724800"/>
            <a:ext cx="2915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5 мин. – 10 мин.</a:t>
            </a:r>
          </a:p>
        </p:txBody>
      </p:sp>
      <p:sp>
        <p:nvSpPr>
          <p:cNvPr id="19" name="Заголовок 17">
            <a:extLst>
              <a:ext uri="{FF2B5EF4-FFF2-40B4-BE49-F238E27FC236}">
                <a16:creationId xmlns:a16="http://schemas.microsoft.com/office/drawing/2014/main" id="{A5D74007-E5AE-44D1-B979-130CA5006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5" y="-91229"/>
            <a:ext cx="9121747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Карта текущего состояния проекта</a:t>
            </a:r>
          </a:p>
        </p:txBody>
      </p:sp>
      <p:sp>
        <p:nvSpPr>
          <p:cNvPr id="20" name="Текст 24">
            <a:extLst>
              <a:ext uri="{FF2B5EF4-FFF2-40B4-BE49-F238E27FC236}">
                <a16:creationId xmlns:a16="http://schemas.microsoft.com/office/drawing/2014/main" id="{297F0EBA-D1C1-470D-8EFC-89954E1950B5}"/>
              </a:ext>
            </a:extLst>
          </p:cNvPr>
          <p:cNvSpPr txBox="1">
            <a:spLocks/>
          </p:cNvSpPr>
          <p:nvPr/>
        </p:nvSpPr>
        <p:spPr>
          <a:xfrm>
            <a:off x="741000" y="489098"/>
            <a:ext cx="10096719" cy="9423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0C0"/>
                </a:solidFill>
              </a:rPr>
              <a:t>«Оптимизация временных затрат сбора на прогулку воспитанников ДОУ»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Прямоугольник: скругленные углы 2">
            <a:extLst>
              <a:ext uri="{FF2B5EF4-FFF2-40B4-BE49-F238E27FC236}">
                <a16:creationId xmlns:a16="http://schemas.microsoft.com/office/drawing/2014/main" id="{4722ABD0-4603-434F-B884-98E52520B73C}"/>
              </a:ext>
            </a:extLst>
          </p:cNvPr>
          <p:cNvSpPr/>
          <p:nvPr/>
        </p:nvSpPr>
        <p:spPr>
          <a:xfrm>
            <a:off x="894921" y="3872930"/>
            <a:ext cx="2915264" cy="1638749"/>
          </a:xfrm>
          <a:prstGeom prst="roundRect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: скругленные углы 3">
            <a:extLst>
              <a:ext uri="{FF2B5EF4-FFF2-40B4-BE49-F238E27FC236}">
                <a16:creationId xmlns:a16="http://schemas.microsoft.com/office/drawing/2014/main" id="{BA91CA74-EB91-4124-89FB-7717B06E2A6C}"/>
              </a:ext>
            </a:extLst>
          </p:cNvPr>
          <p:cNvSpPr/>
          <p:nvPr/>
        </p:nvSpPr>
        <p:spPr>
          <a:xfrm>
            <a:off x="4461989" y="3872930"/>
            <a:ext cx="2915264" cy="1638749"/>
          </a:xfrm>
          <a:prstGeom prst="roundRect">
            <a:avLst/>
          </a:prstGeom>
          <a:noFill/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164095" y="1386041"/>
            <a:ext cx="607900" cy="2121998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0F77F9AA-62AF-4865-9B21-8142C38CBEDF}"/>
              </a:ext>
            </a:extLst>
          </p:cNvPr>
          <p:cNvSpPr/>
          <p:nvPr/>
        </p:nvSpPr>
        <p:spPr>
          <a:xfrm>
            <a:off x="3498474" y="3400393"/>
            <a:ext cx="806612" cy="8219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1CD48DF-1FDF-491D-B6AF-85722665ADDD}"/>
              </a:ext>
            </a:extLst>
          </p:cNvPr>
          <p:cNvSpPr/>
          <p:nvPr/>
        </p:nvSpPr>
        <p:spPr>
          <a:xfrm>
            <a:off x="6997174" y="3404806"/>
            <a:ext cx="806612" cy="8219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C0C781-5795-4344-A9D0-23C9DD28E968}"/>
              </a:ext>
            </a:extLst>
          </p:cNvPr>
          <p:cNvSpPr txBox="1"/>
          <p:nvPr/>
        </p:nvSpPr>
        <p:spPr>
          <a:xfrm>
            <a:off x="3555880" y="3482722"/>
            <a:ext cx="65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1ABD67-A4A6-4F05-BEFC-3D604BB00EAB}"/>
              </a:ext>
            </a:extLst>
          </p:cNvPr>
          <p:cNvSpPr txBox="1"/>
          <p:nvPr/>
        </p:nvSpPr>
        <p:spPr>
          <a:xfrm>
            <a:off x="7054580" y="3480535"/>
            <a:ext cx="659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05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76000" y="1788003"/>
            <a:ext cx="291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ПЕДАГОГ</a:t>
            </a:r>
            <a:br>
              <a:rPr lang="ru-RU" sz="1600" b="1" dirty="0"/>
            </a:br>
            <a:endParaRPr lang="ru-RU" sz="1600" b="1" dirty="0"/>
          </a:p>
          <a:p>
            <a:pPr algn="ctr"/>
            <a:r>
              <a:rPr lang="ru-RU" sz="1600" dirty="0"/>
              <a:t>Организация детей, перемещение из группы в раздевалку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4408649" y="2933223"/>
            <a:ext cx="2915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4A66AC"/>
                </a:solidFill>
              </a:rPr>
              <a:t>3 мин. – 5 мин.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4334818" y="1779806"/>
            <a:ext cx="2915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ДЕТИ</a:t>
            </a:r>
            <a:br>
              <a:rPr lang="ru-RU" sz="1600" b="1" dirty="0"/>
            </a:br>
            <a:endParaRPr lang="ru-RU" sz="1600" b="1" dirty="0"/>
          </a:p>
          <a:p>
            <a:pPr algn="ctr">
              <a:defRPr/>
            </a:pPr>
            <a:r>
              <a:rPr lang="ru-RU" sz="1600" dirty="0">
                <a:cs typeface="Arial" pitchFamily="34" charset="0"/>
              </a:rPr>
              <a:t>Ориентировка детей по раздевалке (свой шкафчик)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7970168" y="2734313"/>
            <a:ext cx="2915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3 мин. – 5 мин.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7941531" y="1790919"/>
            <a:ext cx="2915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ПЕДАГОГ</a:t>
            </a:r>
          </a:p>
          <a:p>
            <a:pPr algn="ctr"/>
            <a:endParaRPr lang="ru-RU" sz="1600" b="1" dirty="0"/>
          </a:p>
          <a:p>
            <a:pPr algn="ctr">
              <a:defRPr/>
            </a:pPr>
            <a:r>
              <a:rPr lang="ru-RU" sz="1600" dirty="0"/>
              <a:t>Разъяснение детям последовательности одевания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44297" y="4834075"/>
            <a:ext cx="2915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20 мин. – 30 мин.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892278" y="4041492"/>
            <a:ext cx="2915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ПЕДАГОГ</a:t>
            </a:r>
            <a:br>
              <a:rPr lang="ru-RU" sz="1600" b="1" dirty="0"/>
            </a:br>
            <a:endParaRPr lang="ru-RU" sz="1600" b="1" dirty="0"/>
          </a:p>
          <a:p>
            <a:pPr algn="ctr">
              <a:defRPr/>
            </a:pPr>
            <a:r>
              <a:rPr lang="ru-RU" sz="1600" dirty="0"/>
              <a:t>Помощь в одевании детей</a:t>
            </a:r>
            <a:endParaRPr lang="ru-RU" sz="1600" dirty="0">
              <a:cs typeface="Arial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4403539" y="4896252"/>
            <a:ext cx="29152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solidFill>
                <a:srgbClr val="4A66AC"/>
              </a:solidFill>
            </a:endParaRPr>
          </a:p>
          <a:p>
            <a:pPr algn="ctr"/>
            <a:r>
              <a:rPr lang="ru-RU" sz="1600" dirty="0">
                <a:solidFill>
                  <a:srgbClr val="4A66AC"/>
                </a:solidFill>
              </a:rPr>
              <a:t>3 мин. – 5 мин.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4409970" y="4024868"/>
            <a:ext cx="2915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ДЕТИ</a:t>
            </a:r>
          </a:p>
          <a:p>
            <a:pPr algn="ctr"/>
            <a:endParaRPr lang="ru-RU" sz="1600" b="1" dirty="0"/>
          </a:p>
          <a:p>
            <a:pPr algn="ctr"/>
            <a:r>
              <a:rPr lang="ru-RU" sz="1600" dirty="0"/>
              <a:t>Выход детей на прогулку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033" y="1339277"/>
            <a:ext cx="622927" cy="212956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dirty="0"/>
              <a:t>ВХОД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38430" y="3547213"/>
            <a:ext cx="622927" cy="267885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b="1" spc="-300" dirty="0"/>
              <a:t>Выход</a:t>
            </a:r>
          </a:p>
        </p:txBody>
      </p:sp>
      <p:sp>
        <p:nvSpPr>
          <p:cNvPr id="45" name="Прямоугольник: скругленные углы 4">
            <a:extLst>
              <a:ext uri="{FF2B5EF4-FFF2-40B4-BE49-F238E27FC236}">
                <a16:creationId xmlns:a16="http://schemas.microsoft.com/office/drawing/2014/main" id="{F22B0AB6-277E-4ADA-AC26-C842F8F2256F}"/>
              </a:ext>
            </a:extLst>
          </p:cNvPr>
          <p:cNvSpPr/>
          <p:nvPr/>
        </p:nvSpPr>
        <p:spPr>
          <a:xfrm>
            <a:off x="7948495" y="3571980"/>
            <a:ext cx="607900" cy="2284937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282989" y="4127864"/>
            <a:ext cx="29152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Беспорядок вещей в шкафу</a:t>
            </a:r>
            <a:endParaRPr lang="ru-RU" sz="1600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282989" y="3415957"/>
            <a:ext cx="29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Лишние действия воспитанников и педагогов</a:t>
            </a:r>
            <a:endParaRPr lang="ru-RU" sz="1600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276736" y="4655995"/>
            <a:ext cx="29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Отсутствие алгоритмов одевания</a:t>
            </a:r>
            <a:endParaRPr lang="ru-RU" sz="1600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179488" y="5353994"/>
            <a:ext cx="29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У детей не развита самостоятельность</a:t>
            </a:r>
          </a:p>
        </p:txBody>
      </p:sp>
      <p:sp>
        <p:nvSpPr>
          <p:cNvPr id="53" name="Пятно 1 60"/>
          <p:cNvSpPr/>
          <p:nvPr/>
        </p:nvSpPr>
        <p:spPr>
          <a:xfrm>
            <a:off x="8715504" y="3384000"/>
            <a:ext cx="553256" cy="55922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4" name="Пятно 1 60"/>
          <p:cNvSpPr/>
          <p:nvPr/>
        </p:nvSpPr>
        <p:spPr>
          <a:xfrm>
            <a:off x="8705913" y="3941130"/>
            <a:ext cx="563117" cy="64371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933" y="6129000"/>
            <a:ext cx="67267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ВПП (время протекания процесса)  – от 34 мин. - 55 мин.;</a:t>
            </a:r>
          </a:p>
          <a:p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время прогулки - 60 мин.</a:t>
            </a:r>
          </a:p>
        </p:txBody>
      </p:sp>
      <p:sp>
        <p:nvSpPr>
          <p:cNvPr id="59" name="Пятно 1 60"/>
          <p:cNvSpPr/>
          <p:nvPr/>
        </p:nvSpPr>
        <p:spPr>
          <a:xfrm>
            <a:off x="8705913" y="4500577"/>
            <a:ext cx="575774" cy="70154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0" name="Пятно 1 60"/>
          <p:cNvSpPr/>
          <p:nvPr/>
        </p:nvSpPr>
        <p:spPr>
          <a:xfrm>
            <a:off x="8740005" y="5194260"/>
            <a:ext cx="530057" cy="66809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1" name="Пятно 1 60"/>
          <p:cNvSpPr/>
          <p:nvPr/>
        </p:nvSpPr>
        <p:spPr>
          <a:xfrm>
            <a:off x="9729579" y="1262486"/>
            <a:ext cx="644491" cy="5984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62" name="Пятно 1 60"/>
          <p:cNvSpPr/>
          <p:nvPr/>
        </p:nvSpPr>
        <p:spPr>
          <a:xfrm>
            <a:off x="1893955" y="3463277"/>
            <a:ext cx="644491" cy="5984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3" name="Пятно 1 60"/>
          <p:cNvSpPr/>
          <p:nvPr/>
        </p:nvSpPr>
        <p:spPr>
          <a:xfrm>
            <a:off x="6233856" y="1283512"/>
            <a:ext cx="644491" cy="5984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64" name="Пятно 1 60"/>
          <p:cNvSpPr/>
          <p:nvPr/>
        </p:nvSpPr>
        <p:spPr>
          <a:xfrm>
            <a:off x="5514860" y="1167740"/>
            <a:ext cx="562197" cy="67299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Пятно 1 60"/>
          <p:cNvSpPr/>
          <p:nvPr/>
        </p:nvSpPr>
        <p:spPr>
          <a:xfrm>
            <a:off x="8155147" y="1371283"/>
            <a:ext cx="608549" cy="55679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6" name="Пятно 1 60"/>
          <p:cNvSpPr/>
          <p:nvPr/>
        </p:nvSpPr>
        <p:spPr>
          <a:xfrm>
            <a:off x="4562764" y="1386041"/>
            <a:ext cx="608549" cy="55679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7" name="Пятно 1 60"/>
          <p:cNvSpPr/>
          <p:nvPr/>
        </p:nvSpPr>
        <p:spPr>
          <a:xfrm>
            <a:off x="1010744" y="1386041"/>
            <a:ext cx="608549" cy="55679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8" name="Пятно 1 60"/>
          <p:cNvSpPr/>
          <p:nvPr/>
        </p:nvSpPr>
        <p:spPr>
          <a:xfrm>
            <a:off x="972316" y="3500226"/>
            <a:ext cx="608549" cy="55679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69" name="Пятно 1 60"/>
          <p:cNvSpPr/>
          <p:nvPr/>
        </p:nvSpPr>
        <p:spPr>
          <a:xfrm>
            <a:off x="2713931" y="3452228"/>
            <a:ext cx="644491" cy="5984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71" name="Пятно 1 60"/>
          <p:cNvSpPr/>
          <p:nvPr/>
        </p:nvSpPr>
        <p:spPr>
          <a:xfrm>
            <a:off x="4464603" y="3602627"/>
            <a:ext cx="608549" cy="55679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55" name="Пятно 1 60"/>
          <p:cNvSpPr/>
          <p:nvPr/>
        </p:nvSpPr>
        <p:spPr>
          <a:xfrm>
            <a:off x="8905804" y="1316982"/>
            <a:ext cx="644491" cy="5984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56" name="Стрелка вправо 55"/>
          <p:cNvSpPr/>
          <p:nvPr/>
        </p:nvSpPr>
        <p:spPr>
          <a:xfrm>
            <a:off x="3937564" y="2317802"/>
            <a:ext cx="387806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7464143" y="2292538"/>
            <a:ext cx="387806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57"/>
          <p:cNvSpPr/>
          <p:nvPr/>
        </p:nvSpPr>
        <p:spPr>
          <a:xfrm>
            <a:off x="11027126" y="2317802"/>
            <a:ext cx="387806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71"/>
          <p:cNvSpPr/>
          <p:nvPr/>
        </p:nvSpPr>
        <p:spPr>
          <a:xfrm>
            <a:off x="353194" y="4329000"/>
            <a:ext cx="387806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трелка вправо 72"/>
          <p:cNvSpPr/>
          <p:nvPr/>
        </p:nvSpPr>
        <p:spPr>
          <a:xfrm>
            <a:off x="3911520" y="4400073"/>
            <a:ext cx="387806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трелка вправо 73"/>
          <p:cNvSpPr/>
          <p:nvPr/>
        </p:nvSpPr>
        <p:spPr>
          <a:xfrm>
            <a:off x="7459878" y="4474368"/>
            <a:ext cx="387806" cy="484632"/>
          </a:xfrm>
          <a:prstGeom prst="rightArrow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ятно 1 60"/>
          <p:cNvSpPr/>
          <p:nvPr/>
        </p:nvSpPr>
        <p:spPr>
          <a:xfrm>
            <a:off x="8762500" y="5895805"/>
            <a:ext cx="495758" cy="68192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03A32085-E829-4795-A906-44F4F0DCADA3}"/>
              </a:ext>
            </a:extLst>
          </p:cNvPr>
          <p:cNvSpPr/>
          <p:nvPr/>
        </p:nvSpPr>
        <p:spPr>
          <a:xfrm>
            <a:off x="9179488" y="6037266"/>
            <a:ext cx="2915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Длительный процесс при построении</a:t>
            </a:r>
          </a:p>
        </p:txBody>
      </p:sp>
      <p:sp>
        <p:nvSpPr>
          <p:cNvPr id="77" name="Пятно 1 60"/>
          <p:cNvSpPr/>
          <p:nvPr/>
        </p:nvSpPr>
        <p:spPr>
          <a:xfrm>
            <a:off x="5300358" y="3425810"/>
            <a:ext cx="607417" cy="68192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4158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50142099"/>
              </p:ext>
            </p:extLst>
          </p:nvPr>
        </p:nvGraphicFramePr>
        <p:xfrm>
          <a:off x="561000" y="1089001"/>
          <a:ext cx="6390000" cy="5474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8211000" y="1795657"/>
            <a:ext cx="3851204" cy="74658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НЕ ВЫЯВЛЕНЫ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11000" y="3087114"/>
            <a:ext cx="3851204" cy="74688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НЕ ВЫЯВЛЕНЫ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11000" y="4644000"/>
            <a:ext cx="3845040" cy="1980000"/>
          </a:xfrm>
          <a:prstGeom prst="roundRect">
            <a:avLst/>
          </a:prstGeom>
          <a:solidFill>
            <a:schemeClr val="bg1"/>
          </a:solidFill>
          <a:ln w="381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AutoNum type="arabicPeriod"/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Лишние действия воспитанников и педагогов.</a:t>
            </a:r>
          </a:p>
          <a:p>
            <a:pPr marL="342900" indent="-342900">
              <a:buAutoNum type="arabicPeriod"/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Беспорядок вещей в шкафу.</a:t>
            </a:r>
          </a:p>
          <a:p>
            <a:pPr marL="342900" indent="-342900">
              <a:buAutoNum type="arabicPeriod"/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Отсутствие алгоритма одевания детей.</a:t>
            </a:r>
          </a:p>
          <a:p>
            <a:pPr marL="342900" indent="-342900">
              <a:buAutoNum type="arabicPeriod"/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Низкий уровень развития самостоятельности у детей.</a:t>
            </a:r>
          </a:p>
          <a:p>
            <a:pPr marL="342900" indent="-342900">
              <a:buAutoNum type="arabicPeriod"/>
              <a:defRPr/>
            </a:pP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Длительный процесс при построении.</a:t>
            </a:r>
            <a:endParaRPr lang="ru-RU" sz="155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ятно 1 60"/>
          <p:cNvSpPr/>
          <p:nvPr/>
        </p:nvSpPr>
        <p:spPr>
          <a:xfrm>
            <a:off x="2316000" y="5814000"/>
            <a:ext cx="655190" cy="683354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3486000" y="5859000"/>
            <a:ext cx="708539" cy="63167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" name="Пятно 1 60"/>
          <p:cNvSpPr/>
          <p:nvPr/>
        </p:nvSpPr>
        <p:spPr>
          <a:xfrm>
            <a:off x="4656000" y="5818112"/>
            <a:ext cx="708539" cy="63167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1" name="Пятно 1 60"/>
          <p:cNvSpPr/>
          <p:nvPr/>
        </p:nvSpPr>
        <p:spPr>
          <a:xfrm>
            <a:off x="1326000" y="5859000"/>
            <a:ext cx="669026" cy="58772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Заголовок 17">
            <a:extLst>
              <a:ext uri="{FF2B5EF4-FFF2-40B4-BE49-F238E27FC236}">
                <a16:creationId xmlns:a16="http://schemas.microsoft.com/office/drawing/2014/main" id="{1F97A0AA-EFC3-44AE-A04B-47051DE7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00" y="760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/>
                </a:solidFill>
              </a:rPr>
              <a:t>Пирамида проблем</a:t>
            </a:r>
          </a:p>
        </p:txBody>
      </p:sp>
      <p:sp>
        <p:nvSpPr>
          <p:cNvPr id="2" name="Стрелка вправо с вырезом 1"/>
          <p:cNvSpPr/>
          <p:nvPr/>
        </p:nvSpPr>
        <p:spPr>
          <a:xfrm>
            <a:off x="5931300" y="1854000"/>
            <a:ext cx="133470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с вырезом 2"/>
          <p:cNvSpPr/>
          <p:nvPr/>
        </p:nvSpPr>
        <p:spPr>
          <a:xfrm>
            <a:off x="6334648" y="3259368"/>
            <a:ext cx="82930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6591000" y="4914000"/>
            <a:ext cx="495000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60"/>
          <p:cNvSpPr/>
          <p:nvPr/>
        </p:nvSpPr>
        <p:spPr>
          <a:xfrm>
            <a:off x="5736000" y="5814959"/>
            <a:ext cx="598648" cy="68192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74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5976322a44a97ac26d815ee62557e8e28e4d658"/>
</p:tagLst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1220</Words>
  <Application>Microsoft Macintosh PowerPoint</Application>
  <PresentationFormat>Широкоэкранный</PresentationFormat>
  <Paragraphs>314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Проект:</vt:lpstr>
      <vt:lpstr>Паспорт проекта</vt:lpstr>
      <vt:lpstr>  Вовлеченные лица и рамки проекта Заказчик проекта: заведующая ДОУ № 20 г. Липецка, Некрасова М.А.  Границы процесса: от организации детей на прогулку до выхода на улицу  Руководитель проекта: заместитель заведующей ДОУ № 20 г. Липецка, Блохина А.А.   Команда проекта: Голышева С.В. – воспитатель;                                    Клименко И.А. – воспитатель;                                    Старых Ю.В. – воспитатель;                                    Мотренко Т.С. – воспитатель.     </vt:lpstr>
      <vt:lpstr>Вовлеченные лица и рамки проекта</vt:lpstr>
      <vt:lpstr> Обоснование выбора  Разработка проекта вызвана проблемами:    длительным процессом организации сбора воспитанниками на прогулку;               временными потерями при сборе на прогулке воспитанниками ДОУ;                  сокращение прогулки из-за длительного сбора детей.      </vt:lpstr>
      <vt:lpstr>   Цели проекта    сокращение временных затрат по организации сбора воспитанников на прогулку до 7 минут;               сокращение лишних действий воспитанников во время сбора на прогулку, за счет разработки         и размещения алгоритмов до 20 минут;                  увеличение времени прогулки до 20 минут.  Эффекты  проекта     сокращение временных затрат по организации сбора воспитанников на прогулку;          исключение лишних действий воспитанников во время сбора на прогулку, за счет разработки          и размещения алгоритмов;          увеличение времени прогулки.   </vt:lpstr>
      <vt:lpstr>        Ключевые события проекта        1 ФАЗА                           2 ФАЗА                               3 ФАЗА                              4 ФАЗА                                                                                               5 ФАЗА        9 ФАЗА                             8 ФАЗА                                7 ФАЗА                              6 ФАЗА     </vt:lpstr>
      <vt:lpstr>Карта текущего состояния проекта</vt:lpstr>
      <vt:lpstr>Пирамида проблем</vt:lpstr>
      <vt:lpstr>Карта идеального состояния проекта</vt:lpstr>
      <vt:lpstr>Карта целевого состояния проекта</vt:lpstr>
      <vt:lpstr>Анализ проблем</vt:lpstr>
      <vt:lpstr>Дорожная карта</vt:lpstr>
      <vt:lpstr>Достигнутые результаты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Мария Некрасова</cp:lastModifiedBy>
  <cp:revision>110</cp:revision>
  <dcterms:created xsi:type="dcterms:W3CDTF">2020-07-14T14:01:38Z</dcterms:created>
  <dcterms:modified xsi:type="dcterms:W3CDTF">2022-09-28T12:55:22Z</dcterms:modified>
</cp:coreProperties>
</file>