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72" r:id="rId5"/>
    <p:sldId id="258" r:id="rId6"/>
    <p:sldId id="266" r:id="rId7"/>
    <p:sldId id="260" r:id="rId8"/>
    <p:sldId id="267" r:id="rId9"/>
    <p:sldId id="259" r:id="rId10"/>
    <p:sldId id="269" r:id="rId11"/>
    <p:sldId id="270" r:id="rId12"/>
    <p:sldId id="264" r:id="rId13"/>
    <p:sldId id="271" r:id="rId14"/>
    <p:sldId id="257" r:id="rId15"/>
    <p:sldId id="273" r:id="rId16"/>
    <p:sldId id="274" r:id="rId17"/>
    <p:sldId id="261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E13D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9B2A0-763C-4BC5-99B1-ECA9563518F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669BC3F-3370-4E7A-9834-9D505C6FEE16}">
      <dgm:prSet phldrT="[Текст]" custT="1"/>
      <dgm:spPr/>
      <dgm:t>
        <a:bodyPr/>
        <a:lstStyle/>
        <a:p>
          <a:endParaRPr lang="ru-RU" sz="1000" dirty="0"/>
        </a:p>
        <a:p>
          <a:endParaRPr lang="ru-RU" sz="1000" dirty="0"/>
        </a:p>
        <a:p>
          <a:endParaRPr lang="ru-RU" sz="1000" dirty="0"/>
        </a:p>
        <a:p>
          <a:endParaRPr lang="ru-RU" sz="1000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  <a:p>
          <a:endParaRPr lang="ru-RU" sz="1200" b="1" dirty="0">
            <a:solidFill>
              <a:schemeClr val="bg1"/>
            </a:solidFill>
          </a:endParaRPr>
        </a:p>
      </dgm:t>
    </dgm:pt>
    <dgm:pt modelId="{90AF998A-E15F-49F8-A870-9FE1DF455FA4}" type="parTrans" cxnId="{CFB814DC-EE02-45EE-AA3A-5A6B62CA4273}">
      <dgm:prSet/>
      <dgm:spPr/>
      <dgm:t>
        <a:bodyPr/>
        <a:lstStyle/>
        <a:p>
          <a:endParaRPr lang="ru-RU"/>
        </a:p>
      </dgm:t>
    </dgm:pt>
    <dgm:pt modelId="{CB701256-B032-4954-8393-76260DE93ED6}" type="sibTrans" cxnId="{CFB814DC-EE02-45EE-AA3A-5A6B62CA4273}">
      <dgm:prSet/>
      <dgm:spPr/>
      <dgm:t>
        <a:bodyPr/>
        <a:lstStyle/>
        <a:p>
          <a:endParaRPr lang="ru-RU"/>
        </a:p>
      </dgm:t>
    </dgm:pt>
    <dgm:pt modelId="{9871AE9F-A6ED-4F79-AE86-7DD4CB1C5C07}">
      <dgm:prSet phldrT="[Текст]" custT="1"/>
      <dgm:spPr/>
      <dgm:t>
        <a:bodyPr/>
        <a:lstStyle/>
        <a:p>
          <a:endParaRPr lang="ru-RU" sz="2000" dirty="0">
            <a:solidFill>
              <a:schemeClr val="bg1"/>
            </a:solidFill>
          </a:endParaRPr>
        </a:p>
        <a:p>
          <a:r>
            <a:rPr lang="ru-RU" sz="2000" b="1" dirty="0">
              <a:solidFill>
                <a:schemeClr val="bg1"/>
              </a:solidFill>
            </a:rPr>
            <a:t>Региональный уровень</a:t>
          </a:r>
        </a:p>
        <a:p>
          <a:endParaRPr lang="ru-RU" sz="2000" b="1" dirty="0">
            <a:solidFill>
              <a:schemeClr val="bg1"/>
            </a:solidFill>
          </a:endParaRPr>
        </a:p>
        <a:p>
          <a:endParaRPr lang="ru-RU" sz="2000" dirty="0">
            <a:solidFill>
              <a:schemeClr val="bg1"/>
            </a:solidFill>
          </a:endParaRPr>
        </a:p>
      </dgm:t>
    </dgm:pt>
    <dgm:pt modelId="{F7F6E33A-9E05-40CE-83AE-D38F9EBD1008}" type="parTrans" cxnId="{F55C22EE-49D4-4CC3-8AFF-8155EC45E0D4}">
      <dgm:prSet/>
      <dgm:spPr/>
      <dgm:t>
        <a:bodyPr/>
        <a:lstStyle/>
        <a:p>
          <a:endParaRPr lang="ru-RU"/>
        </a:p>
      </dgm:t>
    </dgm:pt>
    <dgm:pt modelId="{693B1F36-E5A8-4872-9D81-6E7791694B04}" type="sibTrans" cxnId="{F55C22EE-49D4-4CC3-8AFF-8155EC45E0D4}">
      <dgm:prSet/>
      <dgm:spPr/>
      <dgm:t>
        <a:bodyPr/>
        <a:lstStyle/>
        <a:p>
          <a:endParaRPr lang="ru-RU"/>
        </a:p>
      </dgm:t>
    </dgm:pt>
    <dgm:pt modelId="{8CF3B2EF-5131-4EFE-A9D9-EF9DC52ECE4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Уровень образовательной организации</a:t>
          </a:r>
        </a:p>
        <a:p>
          <a:endParaRPr lang="ru-RU" sz="2000" dirty="0">
            <a:solidFill>
              <a:schemeClr val="bg1"/>
            </a:solidFill>
          </a:endParaRPr>
        </a:p>
      </dgm:t>
    </dgm:pt>
    <dgm:pt modelId="{D832143C-54CB-46A9-8ACC-BE6557974281}" type="parTrans" cxnId="{2B7B5A23-F511-427D-A66C-5F25F37F022B}">
      <dgm:prSet/>
      <dgm:spPr/>
      <dgm:t>
        <a:bodyPr/>
        <a:lstStyle/>
        <a:p>
          <a:endParaRPr lang="ru-RU"/>
        </a:p>
      </dgm:t>
    </dgm:pt>
    <dgm:pt modelId="{D2DBB1B9-82F4-42FC-AE52-3E200D66FD85}" type="sibTrans" cxnId="{2B7B5A23-F511-427D-A66C-5F25F37F022B}">
      <dgm:prSet/>
      <dgm:spPr/>
      <dgm:t>
        <a:bodyPr/>
        <a:lstStyle/>
        <a:p>
          <a:endParaRPr lang="ru-RU"/>
        </a:p>
      </dgm:t>
    </dgm:pt>
    <dgm:pt modelId="{ACCFDD2F-D9CA-4F12-842C-5CD29F1BF8FF}" type="pres">
      <dgm:prSet presAssocID="{E089B2A0-763C-4BC5-99B1-ECA9563518F1}" presName="Name0" presStyleCnt="0">
        <dgm:presLayoutVars>
          <dgm:dir/>
          <dgm:animLvl val="lvl"/>
          <dgm:resizeHandles val="exact"/>
        </dgm:presLayoutVars>
      </dgm:prSet>
      <dgm:spPr/>
    </dgm:pt>
    <dgm:pt modelId="{7CE9FD7F-1B81-40DD-8DAD-EDE41A084E4D}" type="pres">
      <dgm:prSet presAssocID="{4669BC3F-3370-4E7A-9834-9D505C6FEE16}" presName="Name8" presStyleCnt="0"/>
      <dgm:spPr/>
    </dgm:pt>
    <dgm:pt modelId="{A356F2C3-31C9-4B99-BC61-7C7ACDF0683D}" type="pres">
      <dgm:prSet presAssocID="{4669BC3F-3370-4E7A-9834-9D505C6FEE16}" presName="level" presStyleLbl="node1" presStyleIdx="0" presStyleCnt="3">
        <dgm:presLayoutVars>
          <dgm:chMax val="1"/>
          <dgm:bulletEnabled val="1"/>
        </dgm:presLayoutVars>
      </dgm:prSet>
      <dgm:spPr/>
    </dgm:pt>
    <dgm:pt modelId="{76B8E6E9-8A40-4A50-B134-2785C962E2AD}" type="pres">
      <dgm:prSet presAssocID="{4669BC3F-3370-4E7A-9834-9D505C6FEE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8E111A-42CA-4089-8C03-2D311D431FC6}" type="pres">
      <dgm:prSet presAssocID="{9871AE9F-A6ED-4F79-AE86-7DD4CB1C5C07}" presName="Name8" presStyleCnt="0"/>
      <dgm:spPr/>
    </dgm:pt>
    <dgm:pt modelId="{A0B62792-935B-4DB5-BA65-C04B7D0FDD3D}" type="pres">
      <dgm:prSet presAssocID="{9871AE9F-A6ED-4F79-AE86-7DD4CB1C5C07}" presName="level" presStyleLbl="node1" presStyleIdx="1" presStyleCnt="3">
        <dgm:presLayoutVars>
          <dgm:chMax val="1"/>
          <dgm:bulletEnabled val="1"/>
        </dgm:presLayoutVars>
      </dgm:prSet>
      <dgm:spPr/>
    </dgm:pt>
    <dgm:pt modelId="{9B2A0F51-20A2-43D8-B6BC-2E17D67ECF81}" type="pres">
      <dgm:prSet presAssocID="{9871AE9F-A6ED-4F79-AE86-7DD4CB1C5C0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C72387-B988-4346-8FC6-56A5055758A0}" type="pres">
      <dgm:prSet presAssocID="{8CF3B2EF-5131-4EFE-A9D9-EF9DC52ECE48}" presName="Name8" presStyleCnt="0"/>
      <dgm:spPr/>
    </dgm:pt>
    <dgm:pt modelId="{98C44D03-4403-4E1C-9241-0F18EF872E2F}" type="pres">
      <dgm:prSet presAssocID="{8CF3B2EF-5131-4EFE-A9D9-EF9DC52ECE48}" presName="level" presStyleLbl="node1" presStyleIdx="2" presStyleCnt="3">
        <dgm:presLayoutVars>
          <dgm:chMax val="1"/>
          <dgm:bulletEnabled val="1"/>
        </dgm:presLayoutVars>
      </dgm:prSet>
      <dgm:spPr/>
    </dgm:pt>
    <dgm:pt modelId="{F234BE30-86C3-4C50-AAD7-D624C8857363}" type="pres">
      <dgm:prSet presAssocID="{8CF3B2EF-5131-4EFE-A9D9-EF9DC52ECE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B7B5A23-F511-427D-A66C-5F25F37F022B}" srcId="{E089B2A0-763C-4BC5-99B1-ECA9563518F1}" destId="{8CF3B2EF-5131-4EFE-A9D9-EF9DC52ECE48}" srcOrd="2" destOrd="0" parTransId="{D832143C-54CB-46A9-8ACC-BE6557974281}" sibTransId="{D2DBB1B9-82F4-42FC-AE52-3E200D66FD85}"/>
    <dgm:cxn modelId="{9BC41B37-C17E-4ACA-A493-01D6F064DBAA}" type="presOf" srcId="{4669BC3F-3370-4E7A-9834-9D505C6FEE16}" destId="{A356F2C3-31C9-4B99-BC61-7C7ACDF0683D}" srcOrd="0" destOrd="0" presId="urn:microsoft.com/office/officeart/2005/8/layout/pyramid1"/>
    <dgm:cxn modelId="{F5619052-0972-4125-8628-1A1E871680EC}" type="presOf" srcId="{E089B2A0-763C-4BC5-99B1-ECA9563518F1}" destId="{ACCFDD2F-D9CA-4F12-842C-5CD29F1BF8FF}" srcOrd="0" destOrd="0" presId="urn:microsoft.com/office/officeart/2005/8/layout/pyramid1"/>
    <dgm:cxn modelId="{5EE28377-077A-4D94-98AF-6FDE273566FC}" type="presOf" srcId="{9871AE9F-A6ED-4F79-AE86-7DD4CB1C5C07}" destId="{A0B62792-935B-4DB5-BA65-C04B7D0FDD3D}" srcOrd="0" destOrd="0" presId="urn:microsoft.com/office/officeart/2005/8/layout/pyramid1"/>
    <dgm:cxn modelId="{90D4CF9D-8594-40E5-A2DE-E2A9CC0A8797}" type="presOf" srcId="{8CF3B2EF-5131-4EFE-A9D9-EF9DC52ECE48}" destId="{F234BE30-86C3-4C50-AAD7-D624C8857363}" srcOrd="1" destOrd="0" presId="urn:microsoft.com/office/officeart/2005/8/layout/pyramid1"/>
    <dgm:cxn modelId="{288E46A0-A6B4-469A-AA06-FF8C5AA47127}" type="presOf" srcId="{4669BC3F-3370-4E7A-9834-9D505C6FEE16}" destId="{76B8E6E9-8A40-4A50-B134-2785C962E2AD}" srcOrd="1" destOrd="0" presId="urn:microsoft.com/office/officeart/2005/8/layout/pyramid1"/>
    <dgm:cxn modelId="{5878D4AC-C506-437A-85CD-9134A533A163}" type="presOf" srcId="{9871AE9F-A6ED-4F79-AE86-7DD4CB1C5C07}" destId="{9B2A0F51-20A2-43D8-B6BC-2E17D67ECF81}" srcOrd="1" destOrd="0" presId="urn:microsoft.com/office/officeart/2005/8/layout/pyramid1"/>
    <dgm:cxn modelId="{BC4A6BBC-8B07-4A5B-AA4C-CDC8EBAAA512}" type="presOf" srcId="{8CF3B2EF-5131-4EFE-A9D9-EF9DC52ECE48}" destId="{98C44D03-4403-4E1C-9241-0F18EF872E2F}" srcOrd="0" destOrd="0" presId="urn:microsoft.com/office/officeart/2005/8/layout/pyramid1"/>
    <dgm:cxn modelId="{CFB814DC-EE02-45EE-AA3A-5A6B62CA4273}" srcId="{E089B2A0-763C-4BC5-99B1-ECA9563518F1}" destId="{4669BC3F-3370-4E7A-9834-9D505C6FEE16}" srcOrd="0" destOrd="0" parTransId="{90AF998A-E15F-49F8-A870-9FE1DF455FA4}" sibTransId="{CB701256-B032-4954-8393-76260DE93ED6}"/>
    <dgm:cxn modelId="{F55C22EE-49D4-4CC3-8AFF-8155EC45E0D4}" srcId="{E089B2A0-763C-4BC5-99B1-ECA9563518F1}" destId="{9871AE9F-A6ED-4F79-AE86-7DD4CB1C5C07}" srcOrd="1" destOrd="0" parTransId="{F7F6E33A-9E05-40CE-83AE-D38F9EBD1008}" sibTransId="{693B1F36-E5A8-4872-9D81-6E7791694B04}"/>
    <dgm:cxn modelId="{CCD502CA-0287-41D2-9034-03F03E5FBB8B}" type="presParOf" srcId="{ACCFDD2F-D9CA-4F12-842C-5CD29F1BF8FF}" destId="{7CE9FD7F-1B81-40DD-8DAD-EDE41A084E4D}" srcOrd="0" destOrd="0" presId="urn:microsoft.com/office/officeart/2005/8/layout/pyramid1"/>
    <dgm:cxn modelId="{EEC3BA76-BC4F-44F8-A97E-9E2A660C31F1}" type="presParOf" srcId="{7CE9FD7F-1B81-40DD-8DAD-EDE41A084E4D}" destId="{A356F2C3-31C9-4B99-BC61-7C7ACDF0683D}" srcOrd="0" destOrd="0" presId="urn:microsoft.com/office/officeart/2005/8/layout/pyramid1"/>
    <dgm:cxn modelId="{CE059DCE-1863-4841-AA0E-DEE6D26FF8B7}" type="presParOf" srcId="{7CE9FD7F-1B81-40DD-8DAD-EDE41A084E4D}" destId="{76B8E6E9-8A40-4A50-B134-2785C962E2AD}" srcOrd="1" destOrd="0" presId="urn:microsoft.com/office/officeart/2005/8/layout/pyramid1"/>
    <dgm:cxn modelId="{A549FF0A-BA2E-439C-BF15-E88C30690661}" type="presParOf" srcId="{ACCFDD2F-D9CA-4F12-842C-5CD29F1BF8FF}" destId="{788E111A-42CA-4089-8C03-2D311D431FC6}" srcOrd="1" destOrd="0" presId="urn:microsoft.com/office/officeart/2005/8/layout/pyramid1"/>
    <dgm:cxn modelId="{F184E316-F893-49A7-8193-229323E1E7EC}" type="presParOf" srcId="{788E111A-42CA-4089-8C03-2D311D431FC6}" destId="{A0B62792-935B-4DB5-BA65-C04B7D0FDD3D}" srcOrd="0" destOrd="0" presId="urn:microsoft.com/office/officeart/2005/8/layout/pyramid1"/>
    <dgm:cxn modelId="{7F8F2F8E-E830-40A4-ACA1-EC19AA16DF9E}" type="presParOf" srcId="{788E111A-42CA-4089-8C03-2D311D431FC6}" destId="{9B2A0F51-20A2-43D8-B6BC-2E17D67ECF81}" srcOrd="1" destOrd="0" presId="urn:microsoft.com/office/officeart/2005/8/layout/pyramid1"/>
    <dgm:cxn modelId="{C3D60665-E86C-44ED-8858-33F5CF2DEBA9}" type="presParOf" srcId="{ACCFDD2F-D9CA-4F12-842C-5CD29F1BF8FF}" destId="{DFC72387-B988-4346-8FC6-56A5055758A0}" srcOrd="2" destOrd="0" presId="urn:microsoft.com/office/officeart/2005/8/layout/pyramid1"/>
    <dgm:cxn modelId="{8F5EA129-AF67-43D0-9127-8F2D864D4110}" type="presParOf" srcId="{DFC72387-B988-4346-8FC6-56A5055758A0}" destId="{98C44D03-4403-4E1C-9241-0F18EF872E2F}" srcOrd="0" destOrd="0" presId="urn:microsoft.com/office/officeart/2005/8/layout/pyramid1"/>
    <dgm:cxn modelId="{1115AE82-5076-43C3-BC0D-9907BBE3513A}" type="presParOf" srcId="{DFC72387-B988-4346-8FC6-56A5055758A0}" destId="{F234BE30-86C3-4C50-AAD7-D624C885736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6F2C3-31C9-4B99-BC61-7C7ACDF0683D}">
      <dsp:nvSpPr>
        <dsp:cNvPr id="0" name=""/>
        <dsp:cNvSpPr/>
      </dsp:nvSpPr>
      <dsp:spPr>
        <a:xfrm>
          <a:off x="1947095" y="0"/>
          <a:ext cx="1947095" cy="1377198"/>
        </a:xfrm>
        <a:prstGeom prst="trapezoid">
          <a:avLst>
            <a:gd name="adj" fmla="val 706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chemeClr val="bg1"/>
            </a:solidFill>
          </a:endParaRPr>
        </a:p>
      </dsp:txBody>
      <dsp:txXfrm>
        <a:off x="1947095" y="0"/>
        <a:ext cx="1947095" cy="1377198"/>
      </dsp:txXfrm>
    </dsp:sp>
    <dsp:sp modelId="{A0B62792-935B-4DB5-BA65-C04B7D0FDD3D}">
      <dsp:nvSpPr>
        <dsp:cNvPr id="0" name=""/>
        <dsp:cNvSpPr/>
      </dsp:nvSpPr>
      <dsp:spPr>
        <a:xfrm>
          <a:off x="973547" y="1377198"/>
          <a:ext cx="3894190" cy="1377198"/>
        </a:xfrm>
        <a:prstGeom prst="trapezoid">
          <a:avLst>
            <a:gd name="adj" fmla="val 706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Региональный уровень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</dsp:txBody>
      <dsp:txXfrm>
        <a:off x="1655031" y="1377198"/>
        <a:ext cx="2531223" cy="1377198"/>
      </dsp:txXfrm>
    </dsp:sp>
    <dsp:sp modelId="{98C44D03-4403-4E1C-9241-0F18EF872E2F}">
      <dsp:nvSpPr>
        <dsp:cNvPr id="0" name=""/>
        <dsp:cNvSpPr/>
      </dsp:nvSpPr>
      <dsp:spPr>
        <a:xfrm>
          <a:off x="0" y="2754396"/>
          <a:ext cx="5841285" cy="1377198"/>
        </a:xfrm>
        <a:prstGeom prst="trapezoid">
          <a:avLst>
            <a:gd name="adj" fmla="val 706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Уровень образовательной организации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</dsp:txBody>
      <dsp:txXfrm>
        <a:off x="1022225" y="2754396"/>
        <a:ext cx="3796835" cy="1377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A5BD-F3E3-4A03-A003-9D63B710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928" y="509422"/>
            <a:ext cx="6213895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B2CD82D2-BFB3-4B32-BAAF-7009848A216C}"/>
              </a:ext>
            </a:extLst>
          </p:cNvPr>
          <p:cNvSpPr/>
          <p:nvPr userDrawn="1"/>
        </p:nvSpPr>
        <p:spPr>
          <a:xfrm>
            <a:off x="7073661" y="1462672"/>
            <a:ext cx="3942271" cy="3692106"/>
          </a:xfrm>
          <a:prstGeom prst="frame">
            <a:avLst>
              <a:gd name="adj1" fmla="val 87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9F4B6123-40BE-4E21-A048-402172CE3EDB}"/>
              </a:ext>
            </a:extLst>
          </p:cNvPr>
          <p:cNvSpPr/>
          <p:nvPr userDrawn="1"/>
        </p:nvSpPr>
        <p:spPr>
          <a:xfrm>
            <a:off x="6028427" y="3509963"/>
            <a:ext cx="2090467" cy="1957812"/>
          </a:xfrm>
          <a:prstGeom prst="frame">
            <a:avLst>
              <a:gd name="adj1" fmla="val 50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65AE3CB2-356C-4971-A983-7D730366CCA3}"/>
              </a:ext>
            </a:extLst>
          </p:cNvPr>
          <p:cNvSpPr/>
          <p:nvPr userDrawn="1"/>
        </p:nvSpPr>
        <p:spPr>
          <a:xfrm>
            <a:off x="10341045" y="1863306"/>
            <a:ext cx="1372189" cy="1285114"/>
          </a:xfrm>
          <a:prstGeom prst="frame">
            <a:avLst>
              <a:gd name="adj1" fmla="val 21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A3AC2540-8CC3-4880-973D-39C4A5B2C866}"/>
              </a:ext>
            </a:extLst>
          </p:cNvPr>
          <p:cNvSpPr/>
          <p:nvPr userDrawn="1"/>
        </p:nvSpPr>
        <p:spPr>
          <a:xfrm>
            <a:off x="10899120" y="5253486"/>
            <a:ext cx="864435" cy="809580"/>
          </a:xfrm>
          <a:prstGeom prst="frame">
            <a:avLst>
              <a:gd name="adj1" fmla="val 180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24B37C98-C20F-4572-A0B3-9A30C060E673}"/>
              </a:ext>
            </a:extLst>
          </p:cNvPr>
          <p:cNvSpPr/>
          <p:nvPr userDrawn="1"/>
        </p:nvSpPr>
        <p:spPr>
          <a:xfrm>
            <a:off x="7073660" y="367769"/>
            <a:ext cx="864435" cy="809580"/>
          </a:xfrm>
          <a:prstGeom prst="frame">
            <a:avLst>
              <a:gd name="adj1" fmla="val 5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E2704EA-4FB2-4C03-8579-31DE623FBACB}"/>
              </a:ext>
            </a:extLst>
          </p:cNvPr>
          <p:cNvCxnSpPr/>
          <p:nvPr userDrawn="1"/>
        </p:nvCxnSpPr>
        <p:spPr>
          <a:xfrm>
            <a:off x="324928" y="3148420"/>
            <a:ext cx="3256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мка 13">
            <a:extLst>
              <a:ext uri="{FF2B5EF4-FFF2-40B4-BE49-F238E27FC236}">
                <a16:creationId xmlns:a16="http://schemas.microsoft.com/office/drawing/2014/main" id="{D0405E18-A2A3-481D-9AAA-A0F57E658EFD}"/>
              </a:ext>
            </a:extLst>
          </p:cNvPr>
          <p:cNvSpPr/>
          <p:nvPr userDrawn="1"/>
        </p:nvSpPr>
        <p:spPr>
          <a:xfrm>
            <a:off x="1551319" y="4251064"/>
            <a:ext cx="2090468" cy="1957813"/>
          </a:xfrm>
          <a:prstGeom prst="frame">
            <a:avLst>
              <a:gd name="adj1" fmla="val 87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856D71DE-E397-4F9D-B792-3C8AD992C725}"/>
              </a:ext>
            </a:extLst>
          </p:cNvPr>
          <p:cNvSpPr/>
          <p:nvPr userDrawn="1"/>
        </p:nvSpPr>
        <p:spPr>
          <a:xfrm>
            <a:off x="3728041" y="3870805"/>
            <a:ext cx="1108512" cy="1038169"/>
          </a:xfrm>
          <a:prstGeom prst="frame">
            <a:avLst>
              <a:gd name="adj1" fmla="val 507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E1B61-6B95-4BD5-8A8D-1D38E044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949E-00E3-4E89-BDBA-3FEE4D9B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0EA7D8-F2EA-4924-A23F-7DC5190A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0787AF-BD7C-48AB-A66B-871CED0D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788B5-9088-4EE2-923A-0F8A8A4F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2B19A3-EB7D-4A88-8805-5E6C27A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D1719-7033-4D9A-9FD6-5DBEEA69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CF4EE6-5B59-496F-9D4D-61B4B4862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385C1F-4137-489E-8BEA-D8770E305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7D53E-C5F2-419B-B7DE-B8FDEAA8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728815-9B6A-47ED-A1C6-758ED027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465B1-5930-48A5-949C-78766C92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5384A-2762-4F3E-8806-B3A5C6F0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E803A-2F86-42B3-8A99-5778A46F3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FCBE6-377D-45C4-B439-8BA847A3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868BC-E866-4191-ADB2-04008F04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D40CB-055A-4876-8367-E24403B1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BD639C-F8D5-4C53-BDD5-46D7145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C63352-AA8D-4692-8689-35F8ACF4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3408F-67D7-410B-8DC0-BC1D187E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6EB4D-4E1A-43CD-AECA-1F260BD2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ED966-1029-4BE5-A6D1-395C76E1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3500000" algn="b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98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19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EB28-B214-4A65-9CFF-3052859A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5D21D-D4A9-4E80-B2E0-92287274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1"/>
            <a:ext cx="10515600" cy="41719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7B320-58C3-4DBF-A296-EBEC8578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A83A8-4039-4938-97D2-6B80C63A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DD809-D4AD-4728-97EC-7028906F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438EE6-A199-4C90-A36F-23760ECB52C1}"/>
              </a:ext>
            </a:extLst>
          </p:cNvPr>
          <p:cNvSpPr/>
          <p:nvPr userDrawn="1"/>
        </p:nvSpPr>
        <p:spPr>
          <a:xfrm>
            <a:off x="0" y="6176962"/>
            <a:ext cx="12187567" cy="6830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61805B-D72F-4036-927F-88EF4E2739F0}"/>
              </a:ext>
            </a:extLst>
          </p:cNvPr>
          <p:cNvSpPr/>
          <p:nvPr userDrawn="1"/>
        </p:nvSpPr>
        <p:spPr>
          <a:xfrm>
            <a:off x="0" y="1646238"/>
            <a:ext cx="12192000" cy="1793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E8277-7A9E-42D5-8116-5A6B10D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397DC-F0AA-4929-B157-144B33082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51BF0-D7FD-4055-9ED0-D111666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6E0C6-626F-4D9A-938C-70599D2F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D1FD2-9FAD-499F-86DC-0671859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C5A4-3B24-4F1C-B28C-39C4C7F9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7AE0C-FF0D-4332-B49E-3B6B79ECF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BCDFB5-C2F3-4AC2-9052-24058850C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1159F2-B661-4598-8FF8-5D4A47C5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1E864-CAF8-4B65-B946-E2A52EA0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CAB32-FCC0-4040-964B-9EAAAB16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AEEB1-002A-4FCE-89FE-4A08B3CB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82A806-4929-4C56-86D0-6BB4C828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3604A8-E615-45F1-A383-70A0DBC8D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4915D5-08FE-4498-B2C9-E11D90889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1C468-33C0-4A89-9E00-758987B02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9DA2D8-F498-4A02-84FB-4A29C26D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2AB6F8-5F7A-4277-9249-A2B12CD3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C17D11-7E3E-4EA5-9D51-3CAD8A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BBE04-3D4C-49C5-8433-7657C543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B70D68-1350-43C2-BFF0-87BC3FAA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F355E9-67BC-4E51-B9C5-CCC1DECD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667EB-355F-4E9A-8183-FDFE498C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C3B37D-6568-4C64-BFCF-70D6732F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85F413-180A-410E-94F2-BF5D7D5E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B98603-6EE0-42FD-A07A-FFECE42C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446B-51D6-40B2-9473-B57A997B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C6C79-DA40-490C-9CA8-7AC21CF1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4322C-FE74-4650-B1D4-D03FDB859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2C6A-F64F-4522-97CB-98D824B97E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0ED1B-540E-4DE7-8E5E-DCCFE0F3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F205E-BA47-48C8-88BF-B84A32F99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8856EEBA-578F-43FB-94EF-29B9A31542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moko48.lipetsk.ru/attestation/electronic_queue.php" TargetMode="External"/><Relationship Id="rId2" Type="http://schemas.openxmlformats.org/officeDocument/2006/relationships/hyperlink" Target="http://cmoko48.lipetsk.ru/attestation/normative_base.ph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329450@mail.ru" TargetMode="External"/><Relationship Id="rId4" Type="http://schemas.openxmlformats.org/officeDocument/2006/relationships/hyperlink" Target="http://cmoko48.lipetsk.ru/attestation/attestation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7" t="5634" r="15708" b="27436"/>
          <a:stretch/>
        </p:blipFill>
        <p:spPr>
          <a:xfrm>
            <a:off x="7648621" y="2419815"/>
            <a:ext cx="2844677" cy="21410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E3003-C145-48A7-A124-4A080A6F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7598" y="-446049"/>
            <a:ext cx="8395326" cy="1123978"/>
          </a:xfrm>
        </p:spPr>
        <p:txBody>
          <a:bodyPr>
            <a:noAutofit/>
          </a:bodyPr>
          <a:lstStyle/>
          <a:p>
            <a:r>
              <a:rPr lang="ru-RU" sz="2000" dirty="0"/>
              <a:t>МУНИЦИПАЛЬНОЕ АВТОНОМНОЕ ДОШКОЛЬНОЕ ОБРАЗОВАТЕЛЬНОЕ </a:t>
            </a:r>
            <a:br>
              <a:rPr lang="ru-RU" sz="2000" dirty="0"/>
            </a:br>
            <a:r>
              <a:rPr lang="ru-RU" sz="2000" dirty="0"/>
              <a:t>УЧРЕЖДЕНИЕ № 20 Г. ЛИПЕЦКА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DE3003-C145-48A7-A124-4A080A6F2E03}"/>
              </a:ext>
            </a:extLst>
          </p:cNvPr>
          <p:cNvSpPr txBox="1">
            <a:spLocks/>
          </p:cNvSpPr>
          <p:nvPr/>
        </p:nvSpPr>
        <p:spPr>
          <a:xfrm>
            <a:off x="312234" y="1657814"/>
            <a:ext cx="6345044" cy="148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Проект: </a:t>
            </a:r>
            <a:br>
              <a:rPr lang="ru-RU" sz="2400" dirty="0"/>
            </a:br>
            <a:r>
              <a:rPr lang="ru-RU" sz="2400" dirty="0"/>
              <a:t>«Оптимизация и стандартизация </a:t>
            </a:r>
          </a:p>
          <a:p>
            <a:r>
              <a:rPr lang="ru-RU" sz="2400" dirty="0"/>
              <a:t>процесса подачи заявления при подготовки документов для аттестации педагогических работников в ДОУ»</a:t>
            </a:r>
          </a:p>
        </p:txBody>
      </p:sp>
    </p:spTree>
    <p:extLst>
      <p:ext uri="{BB962C8B-B14F-4D97-AF65-F5344CB8AC3E}">
        <p14:creationId xmlns:p14="http://schemas.microsoft.com/office/powerpoint/2010/main" val="24741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КАРТА  ЦЕЛЕВОГО  СТОЯНИЯ  ПРОЦЕССА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«</a:t>
            </a:r>
            <a:r>
              <a:rPr lang="ru-RU" sz="2000" dirty="0"/>
              <a:t>Оптимизация и стандартизация процесса подачи заявления и подготовки документов </a:t>
            </a:r>
            <a:br>
              <a:rPr lang="ru-RU" sz="2000" dirty="0"/>
            </a:br>
            <a:r>
              <a:rPr lang="ru-RU" sz="2000" dirty="0"/>
              <a:t>для аттестации Педагогических работников в ДОУ»</a:t>
            </a:r>
            <a:br>
              <a:rPr lang="ru-RU" sz="2000" dirty="0"/>
            </a:b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772386" y="2207061"/>
            <a:ext cx="1941152" cy="1401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Заместитель заведующей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по УВР,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Ознакомление с нормативными документами, с порядком проведения аттестации,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 с графиком прохождения аттестации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1 день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2480845" y="2011465"/>
            <a:ext cx="416154" cy="3806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2555238" y="2029459"/>
            <a:ext cx="280637" cy="3231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3464985" y="2193442"/>
            <a:ext cx="1956066" cy="1415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Педагогический работник, ответственный педагог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Прохождение электронной записи на аттестацию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(последний понедельник каждого месяца)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1 день</a:t>
            </a:r>
          </a:p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5202233" y="1984541"/>
            <a:ext cx="410557" cy="3877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5251094" y="2022223"/>
            <a:ext cx="309287" cy="3231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</a:rPr>
              <a:t>2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6233314" y="2157504"/>
            <a:ext cx="1946880" cy="1420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Педагогический работник, делопроизводитель, ответственный педагог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Заполнение заявления на прохождение аттестации, подготовка копий документов (труд. книжка, док. об </a:t>
            </a:r>
            <a:r>
              <a:rPr lang="ru-RU" sz="1000" dirty="0" err="1">
                <a:solidFill>
                  <a:schemeClr val="tx1"/>
                </a:solidFill>
              </a:rPr>
              <a:t>обр-нии</a:t>
            </a:r>
            <a:r>
              <a:rPr lang="ru-RU" sz="1000" dirty="0">
                <a:solidFill>
                  <a:schemeClr val="tx1"/>
                </a:solidFill>
              </a:rPr>
              <a:t>, справки и  прочие)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2 дня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7961967" y="1975479"/>
            <a:ext cx="406553" cy="4166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392F-F0F4-4ACB-A9D7-20334202F3FC}"/>
              </a:ext>
            </a:extLst>
          </p:cNvPr>
          <p:cNvSpPr txBox="1"/>
          <p:nvPr/>
        </p:nvSpPr>
        <p:spPr>
          <a:xfrm>
            <a:off x="7971491" y="2022223"/>
            <a:ext cx="387506" cy="3231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5334" y="2018371"/>
            <a:ext cx="346737" cy="18318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вход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8956467" y="2140135"/>
            <a:ext cx="1972944" cy="14155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Педагогический работник, ответственный педагог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Составление портфолио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1 день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765292" y="4322109"/>
            <a:ext cx="1948246" cy="1356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Заместитель заведующей, педагогический работник, ответственный педагог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Подготовка и написание аналитического отчета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1 день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10753448" y="2006844"/>
            <a:ext cx="399952" cy="3909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2500466" y="4108368"/>
            <a:ext cx="410557" cy="3877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2928934" y="2739816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>
            <a:off x="5724204" y="2716468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8495743" y="2716468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>
            <a:off x="11326769" y="2710776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266743" y="4893706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3503353" y="4302219"/>
            <a:ext cx="1917697" cy="14196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Заместитель заведующей, педагогический работник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Подготовка и написание самоанализа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1 день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5277953" y="4143912"/>
            <a:ext cx="406553" cy="4166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6248167" y="4331522"/>
            <a:ext cx="1942506" cy="13610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Заведующая,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 заместитель заведующей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по УВР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Подготовка и написание характеристики-рекомендации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2 дня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8964776" y="4306319"/>
            <a:ext cx="1964635" cy="13610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Отправка в ЦМОКО заявления на прохождение аттестации и полного пакета документов 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1 день</a:t>
            </a:r>
          </a:p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41" name="Стрелка вправо с вырезом 40"/>
          <p:cNvSpPr/>
          <p:nvPr/>
        </p:nvSpPr>
        <p:spPr>
          <a:xfrm>
            <a:off x="2981341" y="4965069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с вырезом 42"/>
          <p:cNvSpPr/>
          <p:nvPr/>
        </p:nvSpPr>
        <p:spPr>
          <a:xfrm>
            <a:off x="5711320" y="4954241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>
            <a:off x="8485258" y="4892424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1276064" y="4009355"/>
            <a:ext cx="346737" cy="18892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</a:t>
            </a:r>
          </a:p>
          <a:p>
            <a:pPr algn="ctr"/>
            <a:r>
              <a:rPr lang="ru-RU" sz="1600" b="1" dirty="0" err="1"/>
              <a:t>ыход</a:t>
            </a:r>
            <a:endParaRPr lang="ru-RU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618786" y="6282216"/>
            <a:ext cx="6578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ВПП (время протекания процесса) – 10 дней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8070940" y="4091865"/>
            <a:ext cx="399210" cy="4207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10742843" y="4108368"/>
            <a:ext cx="410557" cy="3877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738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КАРТА  ИДЕАЛЬНОГО  СТОЯНИЯ  ПРОЦЕССА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«</a:t>
            </a:r>
            <a:r>
              <a:rPr lang="ru-RU" sz="2000" dirty="0"/>
              <a:t>Оптимизация и стандартизация процесса подачи заявления и подготовки документов </a:t>
            </a:r>
            <a:br>
              <a:rPr lang="ru-RU" sz="2000" dirty="0"/>
            </a:br>
            <a:r>
              <a:rPr lang="ru-RU" sz="2000" dirty="0"/>
              <a:t>для аттестации Педагогических работников в ДОУ»</a:t>
            </a:r>
            <a:br>
              <a:rPr lang="ru-RU" sz="2000" dirty="0"/>
            </a:b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1608327" y="2097368"/>
            <a:ext cx="2217189" cy="18022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Заместитель заведующей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по УВР,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Ознакомление с нормативными документами, порядком проведения аттестации, графиков ДОУ о прохождении аттестации, электронная запись (при условии свободного выбора даты и времени)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1 день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3485409" y="1943858"/>
            <a:ext cx="645690" cy="5572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3592982" y="2012730"/>
            <a:ext cx="430543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4846695" y="2127219"/>
            <a:ext cx="2216151" cy="177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Педагогический работник, делопроизводитель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Заполнение заявления на прохождение аттестации, подготовка копий документов (труд. книжка, док. об образовании, справки и  прочие)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1 день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6830583" y="1964923"/>
            <a:ext cx="668148" cy="53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6989821" y="2005721"/>
            <a:ext cx="370040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2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3132" y="2095157"/>
            <a:ext cx="346737" cy="18318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вход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8190673" y="2164931"/>
            <a:ext cx="2280322" cy="1734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Педагогический работник, ответственный педагог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Составление портфолио, подготовка и написание аналитического отчета, самоанализа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1 день</a:t>
            </a:r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4146183" y="2885908"/>
            <a:ext cx="408424" cy="25166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1610316" y="4182486"/>
            <a:ext cx="2215199" cy="1716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Заведующая,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 заместитель заведующей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по УВР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Подготовка и написание характеристики-рекомендации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1 день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4846695" y="4182486"/>
            <a:ext cx="2216151" cy="1716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Отправка в ЦМОКО заявления на прохождение аттестации и полного пакета документов 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1 день</a:t>
            </a:r>
          </a:p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571807" y="4073242"/>
            <a:ext cx="346737" cy="18892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</a:t>
            </a:r>
          </a:p>
          <a:p>
            <a:pPr algn="ctr"/>
            <a:r>
              <a:rPr lang="ru-RU" sz="1600" b="1" dirty="0" err="1"/>
              <a:t>ыход</a:t>
            </a:r>
            <a:endParaRPr lang="ru-RU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618786" y="6282216"/>
            <a:ext cx="6578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ВПП (время протекания процесса) – 5 дней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6691708" y="3990888"/>
            <a:ext cx="596225" cy="5051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4" name="Стрелка вправо с вырезом 33"/>
          <p:cNvSpPr/>
          <p:nvPr/>
        </p:nvSpPr>
        <p:spPr>
          <a:xfrm>
            <a:off x="7432094" y="2872684"/>
            <a:ext cx="408424" cy="25166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10267717" y="1992404"/>
            <a:ext cx="661693" cy="5087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9" name="Стрелка вправо с вырезом 38"/>
          <p:cNvSpPr/>
          <p:nvPr/>
        </p:nvSpPr>
        <p:spPr>
          <a:xfrm>
            <a:off x="10945376" y="2885908"/>
            <a:ext cx="408424" cy="25166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с вырезом 39"/>
          <p:cNvSpPr/>
          <p:nvPr/>
        </p:nvSpPr>
        <p:spPr>
          <a:xfrm>
            <a:off x="838200" y="4988851"/>
            <a:ext cx="408424" cy="25166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4110216" y="4850500"/>
            <a:ext cx="408424" cy="25166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3502672" y="4006112"/>
            <a:ext cx="661693" cy="5087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876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F2556-972A-4761-B704-436171A0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проблем</a:t>
            </a:r>
            <a:br>
              <a:rPr lang="ru-RU" dirty="0"/>
            </a:br>
            <a:r>
              <a:rPr lang="ru-RU" sz="2000" dirty="0"/>
              <a:t>«Оптимизация и стандартизация процесса подачи заявления и подготовки документов </a:t>
            </a:r>
            <a:br>
              <a:rPr lang="ru-RU" sz="2000" dirty="0"/>
            </a:br>
            <a:r>
              <a:rPr lang="ru-RU" sz="2000" dirty="0"/>
              <a:t>для аттестации Педагогических работников в ДОУ»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89090EB5-F5CD-4A5A-998E-7492D7817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892442"/>
              </p:ext>
            </p:extLst>
          </p:nvPr>
        </p:nvGraphicFramePr>
        <p:xfrm>
          <a:off x="223024" y="1873404"/>
          <a:ext cx="11708780" cy="429065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036742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3334215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3311912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1025911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391061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Проблема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Первопричина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Способ решения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Экономия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</a:rPr>
                        <a:t>времени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1808">
                <a:tc>
                  <a:txBody>
                    <a:bodyPr/>
                    <a:lstStyle/>
                    <a:p>
                      <a:r>
                        <a:rPr lang="ru-RU" sz="850"/>
                        <a:t>1. Потеря времени на индивидуальное изучение </a:t>
                      </a:r>
                    </a:p>
                    <a:p>
                      <a:r>
                        <a:rPr lang="ru-RU" sz="850"/>
                        <a:t>большого объема незаинтересованность педагогического работника в прохождении аттестацииинформации </a:t>
                      </a:r>
                      <a:endParaRPr lang="ru-RU" sz="850" b="0" dirty="0"/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850" dirty="0">
                          <a:solidFill>
                            <a:schemeClr val="dk1"/>
                          </a:solidFill>
                        </a:rPr>
                        <a:t>Необходимость</a:t>
                      </a:r>
                      <a:r>
                        <a:rPr lang="ru-RU" sz="850" baseline="0" dirty="0">
                          <a:solidFill>
                            <a:schemeClr val="dk1"/>
                          </a:solidFill>
                        </a:rPr>
                        <a:t> изучения большого объема информации, которая располагаются на многочисленных  электронных и бумажных источниках 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систематизация и объединение всей информации  непосредственно в ДОУ;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оформление уголка аттестации.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 дня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756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/>
                        <a:t>2. Низкая мотивация и личная</a:t>
                      </a:r>
                      <a:endParaRPr lang="ru-RU" sz="850" b="0" dirty="0"/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Нежелание педагогических работников своевременно работать с большим объемом документации, нерациональное распределение личного и рабочего времени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составление графика прохождения аттестации;</a:t>
                      </a:r>
                    </a:p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проведение консультаций для педагогов;</a:t>
                      </a:r>
                    </a:p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назначение ответственного лица, который будет оказывать помощь педагогическому работнику в подготовке к аттестации.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1 день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1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/>
                        <a:t>3. Технические проблемы во время прохождения электронной записи, связанные с ограниченными возможностями при фиксации необходимой даты и времени </a:t>
                      </a:r>
                      <a:endParaRPr lang="ru-RU" sz="850" b="0" dirty="0"/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Невозможность зафиксировать необходимое время и дату прохождения аттестации из-за загруженности электронной системы ЦМОКО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назначение ответственных лиц, которые будут оказывать помощь педагогическому работнику в прохождении электронной записи на аттестацию с нескольких ПК.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756873">
                <a:tc>
                  <a:txBody>
                    <a:bodyPr/>
                    <a:lstStyle/>
                    <a:p>
                      <a:r>
                        <a:rPr lang="ru-RU" sz="850" dirty="0"/>
                        <a:t>4. Подготовка всего объема документов одним человеком (педагогическим работником)</a:t>
                      </a:r>
                      <a:endParaRPr lang="ru-RU" sz="850" b="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Необходимость подготовки документов одним человеком (педагогическим работником)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распределение обязанностей по подготовке документов на нескольких работников (непосредственно педагог и делопроизводитель);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назначение ответственного педагога за ведение папок с портфолио.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3 дня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1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/>
                        <a:t>5. Потеря времени на подготовку, систематизацию, распределение документов для портфолио</a:t>
                      </a:r>
                    </a:p>
                    <a:p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Нежелание педагогических работников осваивать новые способы систематизации и обработки информации, нерациональное распределение личного и рабочего времени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назначение ответственного педагога за ведение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папок с портфолио;</a:t>
                      </a:r>
                      <a:endParaRPr kumimoji="0" lang="ru-RU" sz="85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 создание и ведение электронного портфолио.</a:t>
                      </a:r>
                      <a:endParaRPr kumimoji="0" lang="ru-RU" sz="85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5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6 дней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756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/>
                        <a:t>6. Потеря времени на обобщение  достижений  и опыта за многолетний период работы педагога</a:t>
                      </a:r>
                      <a:endParaRPr lang="ru-RU" sz="850" b="0" dirty="0"/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Нежелание педагогических работников осваивать новые способы систематизации и обработки информации, нерациональное распределение личного и рабочего времени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оказание методической помощи педагогическому работнику в подготовке и написании аналитического  отчета, самоанализа;</a:t>
                      </a:r>
                    </a:p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назначение ответственного педагога, который будет контролировать постоянное ведение и заполнение данных в </a:t>
                      </a:r>
                      <a:r>
                        <a:rPr kumimoji="0" lang="ru-RU" sz="85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межаттестационные</a:t>
                      </a: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 периоды.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5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36 дней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9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F2556-972A-4761-B704-436171A0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Дорожная карта</a:t>
            </a:r>
            <a:br>
              <a:rPr lang="ru-RU" dirty="0"/>
            </a:br>
            <a:r>
              <a:rPr lang="ru-RU" sz="2000" dirty="0"/>
              <a:t>«Оптимизация и стандартизация процесса подачи заявления и подготовки документов </a:t>
            </a:r>
            <a:br>
              <a:rPr lang="ru-RU" sz="2000" dirty="0"/>
            </a:br>
            <a:r>
              <a:rPr lang="ru-RU" sz="2000" dirty="0"/>
              <a:t>для аттестации Педагогических работников в ДОУ»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89090EB5-F5CD-4A5A-998E-7492D7817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164980"/>
              </p:ext>
            </p:extLst>
          </p:nvPr>
        </p:nvGraphicFramePr>
        <p:xfrm>
          <a:off x="200722" y="1862254"/>
          <a:ext cx="11708781" cy="44009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389971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83241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3546088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  <a:gridCol w="925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66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Обоснование</a:t>
                      </a:r>
                      <a:r>
                        <a:rPr lang="ru-RU" sz="850" baseline="0" dirty="0">
                          <a:solidFill>
                            <a:schemeClr val="tx1"/>
                          </a:solidFill>
                        </a:rPr>
                        <a:t> (п</a:t>
                      </a:r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роблема)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Причины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Планируемые мероприятия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Ф.И.О.,</a:t>
                      </a:r>
                      <a:r>
                        <a:rPr lang="ru-RU" sz="850" baseline="0" dirty="0">
                          <a:solidFill>
                            <a:schemeClr val="tx1"/>
                          </a:solidFill>
                        </a:rPr>
                        <a:t> должность ответственного исполнителя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Сроки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76968">
                <a:tc>
                  <a:txBody>
                    <a:bodyPr/>
                    <a:lstStyle/>
                    <a:p>
                      <a:r>
                        <a:rPr lang="ru-RU" sz="850" dirty="0"/>
                        <a:t>1. Потеря времени на индивидуальное изучение </a:t>
                      </a:r>
                    </a:p>
                    <a:p>
                      <a:r>
                        <a:rPr lang="ru-RU" sz="850" dirty="0"/>
                        <a:t>большого объема информации </a:t>
                      </a:r>
                      <a:endParaRPr lang="ru-RU" sz="850" b="0" dirty="0"/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850" dirty="0">
                          <a:solidFill>
                            <a:schemeClr val="dk1"/>
                          </a:solidFill>
                        </a:rPr>
                        <a:t>Необходимость</a:t>
                      </a:r>
                      <a:r>
                        <a:rPr lang="ru-RU" sz="850" baseline="0" dirty="0">
                          <a:solidFill>
                            <a:schemeClr val="dk1"/>
                          </a:solidFill>
                        </a:rPr>
                        <a:t> изучения большого объема информации, которая располагаются на многочисленных  электронных и бумажных источниках 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систематизация и объединение всей информации  непосредственно в ДОУ;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оформление уголка аттестации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Заместитель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заведующей,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Блохина А.А.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с 09.11.2021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по 23.11.2021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602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/>
                        <a:t>2. Низкая мотивация и личная</a:t>
                      </a:r>
                      <a:r>
                        <a:rPr lang="ru-RU" sz="850" baseline="0" dirty="0"/>
                        <a:t> </a:t>
                      </a:r>
                      <a:r>
                        <a:rPr lang="ru-RU" sz="850" dirty="0"/>
                        <a:t>незаинтересованность педагогического работника в прохождении аттестации</a:t>
                      </a:r>
                      <a:endParaRPr lang="ru-RU" sz="850" b="0" dirty="0"/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Нежелание педагогических работников своевременно работать с большим объемом документации, нерациональное распределение личного и рабочего времени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составление графика прохождения аттестации;</a:t>
                      </a:r>
                    </a:p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проведение консультаций для педагогов;</a:t>
                      </a:r>
                    </a:p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назначение ответственного лица, который будет оказывать помощь педагогическому работнику в подготовке к аттестации.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Заведующая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Некрасова М.А., заместитель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заведующей,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Блохина А.А..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с 09.11.2021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по 23.11.2021</a:t>
                      </a:r>
                    </a:p>
                    <a:p>
                      <a:pPr algn="ctr"/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76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/>
                        <a:t>3. Технические проблемы во время прохождения электронной записи, связанные с ограниченными возможностями при фиксации необходимой даты и времени </a:t>
                      </a:r>
                      <a:endParaRPr lang="ru-RU" sz="850" b="0" dirty="0"/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Невозможность зафиксировать необходимое время и дату прохождения аттестации из-за загруженности электронной системы ЦМОКО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назначение ответственных лиц, которые будут оказывать помощь педагогическому работнику в прохождении электронной записи на аттестацию с нескольких ПК.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Заведующая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Некрасова М.А.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с 09.11.2021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по 23.11.2021</a:t>
                      </a:r>
                    </a:p>
                    <a:p>
                      <a:pPr algn="ctr"/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602668">
                <a:tc>
                  <a:txBody>
                    <a:bodyPr/>
                    <a:lstStyle/>
                    <a:p>
                      <a:r>
                        <a:rPr lang="ru-RU" sz="850" dirty="0"/>
                        <a:t>4. Подготовка всего объема документов одним человеком (педагогическим работником</a:t>
                      </a:r>
                      <a:endParaRPr lang="ru-RU" sz="850" b="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Необходимость подготовки документов одним человеком (педагогическим работником)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распределение обязанностей по подготовке документов на нескольких работников (непосредственно педагог и делопроизводитель);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назначение ответственного педагога за ведение папок с портфолио.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Заведующая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Некрасова М.А.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с 09.11.2021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по 23.11.2021,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далее</a:t>
                      </a:r>
                      <a:r>
                        <a:rPr lang="ru-RU" sz="850" baseline="0" dirty="0">
                          <a:solidFill>
                            <a:schemeClr val="tx1"/>
                          </a:solidFill>
                        </a:rPr>
                        <a:t> постоянно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632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/>
                        <a:t>5. Потеря времени на подготовку, систематизацию, распределение документов для портфолио</a:t>
                      </a:r>
                    </a:p>
                    <a:p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Нежелание педагогических работников осваивать новые способы систематизации и обработки информации, нерациональное распределение личного и рабочего времени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назначение ответственного педагога за ведение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папок с портфолио;</a:t>
                      </a:r>
                      <a:endParaRPr kumimoji="0" lang="ru-RU" sz="85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 создание и ведение электронного портфолио.</a:t>
                      </a:r>
                      <a:endParaRPr kumimoji="0" lang="ru-RU" sz="85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Заведующая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Некрасова М.А., заместитель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заведующей,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Блохина А.А.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с 09.11.2021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по 23.11.2021,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далее</a:t>
                      </a:r>
                      <a:r>
                        <a:rPr lang="ru-RU" sz="850" baseline="0" dirty="0">
                          <a:solidFill>
                            <a:schemeClr val="tx1"/>
                          </a:solidFill>
                        </a:rPr>
                        <a:t> постоянно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728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/>
                        <a:t>6. Потеря времени на обобщение  достижений  и опыта за многолетний период работы педагога</a:t>
                      </a:r>
                      <a:endParaRPr lang="ru-RU" sz="850" b="0" dirty="0"/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Нежелание педагогических работников осваивать новые способы систематизации и обработки информации, нерациональное распределение личного и рабочего времени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оказание методической помощи педагогическому работнику в подготовке и написании аналитического  отчета, самоанализа;</a:t>
                      </a:r>
                    </a:p>
                    <a:p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- назначение ответственного педагога, который будет контролировать постоянное ведение и заполнение данных в </a:t>
                      </a:r>
                      <a:r>
                        <a:rPr kumimoji="0" lang="ru-RU" sz="85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межаттестационные</a:t>
                      </a:r>
                      <a:r>
                        <a:rPr kumimoji="0" lang="ru-RU" sz="8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 периоды.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Заведующая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Некрасова М.А., заместитель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заведующей,</a:t>
                      </a:r>
                    </a:p>
                    <a:p>
                      <a:pPr algn="ctr"/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Блохина А.А.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с 09.11.2021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по 23.11.2021,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далее</a:t>
                      </a:r>
                      <a:r>
                        <a:rPr lang="ru-RU" sz="850" baseline="0" dirty="0">
                          <a:solidFill>
                            <a:schemeClr val="tx1"/>
                          </a:solidFill>
                        </a:rPr>
                        <a:t> постоянно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35">
            <a:extLst>
              <a:ext uri="{FF2B5EF4-FFF2-40B4-BE49-F238E27FC236}">
                <a16:creationId xmlns:a16="http://schemas.microsoft.com/office/drawing/2014/main" id="{A905F789-9B30-4E04-99B2-7D1D9138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Достигнутые результаты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733B0A8-80B1-48D9-8DE4-7F0D8017E5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7409"/>
          <a:stretch>
            <a:fillRect/>
          </a:stretch>
        </p:blipFill>
        <p:spPr>
          <a:xfrm>
            <a:off x="7331307" y="716583"/>
            <a:ext cx="4455532" cy="5379930"/>
          </a:xfrm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</p:pic>
      <p:sp>
        <p:nvSpPr>
          <p:cNvPr id="38" name="Текст 37">
            <a:extLst>
              <a:ext uri="{FF2B5EF4-FFF2-40B4-BE49-F238E27FC236}">
                <a16:creationId xmlns:a16="http://schemas.microsoft.com/office/drawing/2014/main" id="{419AF080-0750-420A-BF8B-F32741BF2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4204" y="1128638"/>
            <a:ext cx="2966225" cy="25252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БЫЛО: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Охват педагогических работников, прошедших аттестацию составлял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60 %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37">
            <a:extLst>
              <a:ext uri="{FF2B5EF4-FFF2-40B4-BE49-F238E27FC236}">
                <a16:creationId xmlns:a16="http://schemas.microsoft.com/office/drawing/2014/main" id="{419AF080-0750-420A-BF8B-F32741BF20D0}"/>
              </a:ext>
            </a:extLst>
          </p:cNvPr>
          <p:cNvSpPr txBox="1">
            <a:spLocks/>
          </p:cNvSpPr>
          <p:nvPr/>
        </p:nvSpPr>
        <p:spPr>
          <a:xfrm>
            <a:off x="537101" y="1128638"/>
            <a:ext cx="2966225" cy="2525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БЫЛО: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Процесса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подачи заявления при подготовки документов для аттестации педагогических работников занимал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от 30 до 60 дней 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 rot="5400000">
            <a:off x="1844160" y="4142480"/>
            <a:ext cx="514518" cy="90208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7">
            <a:extLst>
              <a:ext uri="{FF2B5EF4-FFF2-40B4-BE49-F238E27FC236}">
                <a16:creationId xmlns:a16="http://schemas.microsoft.com/office/drawing/2014/main" id="{419AF080-0750-420A-BF8B-F32741BF20D0}"/>
              </a:ext>
            </a:extLst>
          </p:cNvPr>
          <p:cNvSpPr txBox="1">
            <a:spLocks/>
          </p:cNvSpPr>
          <p:nvPr/>
        </p:nvSpPr>
        <p:spPr>
          <a:xfrm>
            <a:off x="618306" y="5129561"/>
            <a:ext cx="2966225" cy="1460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</a:rPr>
              <a:t>СТАЛО: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10 ДНЕЙ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5160057" y="4142480"/>
            <a:ext cx="514518" cy="90208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37">
            <a:extLst>
              <a:ext uri="{FF2B5EF4-FFF2-40B4-BE49-F238E27FC236}">
                <a16:creationId xmlns:a16="http://schemas.microsoft.com/office/drawing/2014/main" id="{419AF080-0750-420A-BF8B-F32741BF20D0}"/>
              </a:ext>
            </a:extLst>
          </p:cNvPr>
          <p:cNvSpPr txBox="1">
            <a:spLocks/>
          </p:cNvSpPr>
          <p:nvPr/>
        </p:nvSpPr>
        <p:spPr>
          <a:xfrm>
            <a:off x="3934204" y="5129560"/>
            <a:ext cx="2966225" cy="1460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</a:rPr>
              <a:t>СТАЛО: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90 %</a:t>
            </a:r>
          </a:p>
        </p:txBody>
      </p:sp>
    </p:spTree>
    <p:extLst>
      <p:ext uri="{BB962C8B-B14F-4D97-AF65-F5344CB8AC3E}">
        <p14:creationId xmlns:p14="http://schemas.microsoft.com/office/powerpoint/2010/main" val="4663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ЧЕК-ЛИСТ ПО ПОДГОТОВКЕ ДОКУМЕНТОВ </a:t>
            </a:r>
            <a:br>
              <a:rPr lang="ru-RU" sz="3200" dirty="0"/>
            </a:br>
            <a:r>
              <a:rPr lang="ru-RU" sz="3200" dirty="0"/>
              <a:t>ДЛЯ АТТЕСТАЦИИ ПЕДАГОГИЧЕСКИХ РАБОТНИКОВ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44" y="2158668"/>
            <a:ext cx="11727711" cy="40935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Ознакомление с нормативными документами и порядком проведения аттестации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http://cmoko48.lipetsk.ru/attestation/normative_base.php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Ознакомление с графиком прохождения аттестации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Электронная запись на аттестацию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http://cmoko48.lipetsk.ru/attestation/electronic_queue.php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                        (последний понедельник каждого месяца)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Заполнение заявления и подготовка необходимых документов (заверенные копии: трудовой книжки, документов об образовании, грамот; при необходимости справка о занимаемой должности)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Составление портфолио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Подготовка и написание аналитического отчета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http://cmoko48.lipetsk.ru/attestation/attestation.php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Подготовка и написание самоанализа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http://cmoko48.lipetsk.ru/attestation/attestation.php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Подготовка и написание характеристики-рекомендации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Отправка в ЦМОКО полного пакета документов </a:t>
            </a:r>
            <a:r>
              <a:rPr lang="en-US" sz="1800" u="sng" dirty="0">
                <a:hlinkClick r:id="rId5"/>
              </a:rPr>
              <a:t>329450@mail.ru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ЭЛЕКТРОННОЕ  ПОРТФОЛИО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44" y="2158668"/>
            <a:ext cx="11727711" cy="40935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32" t="19558" r="4751" b="4812"/>
          <a:stretch/>
        </p:blipFill>
        <p:spPr>
          <a:xfrm>
            <a:off x="467878" y="2147978"/>
            <a:ext cx="5524734" cy="3201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889" t="5555" r="5972" b="4222"/>
          <a:stretch/>
        </p:blipFill>
        <p:spPr>
          <a:xfrm>
            <a:off x="7312043" y="100816"/>
            <a:ext cx="4484317" cy="2970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639" t="16443" r="23055" b="7556"/>
          <a:stretch/>
        </p:blipFill>
        <p:spPr>
          <a:xfrm>
            <a:off x="6228346" y="3335162"/>
            <a:ext cx="4641794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1952C0-E96C-4A69-A3E3-15B3F1622B63}"/>
              </a:ext>
            </a:extLst>
          </p:cNvPr>
          <p:cNvSpPr/>
          <p:nvPr/>
        </p:nvSpPr>
        <p:spPr>
          <a:xfrm>
            <a:off x="0" y="0"/>
            <a:ext cx="622238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07A8E2C6-A814-45AF-B2BA-FDA725A73C95}"/>
              </a:ext>
            </a:extLst>
          </p:cNvPr>
          <p:cNvSpPr txBox="1">
            <a:spLocks/>
          </p:cNvSpPr>
          <p:nvPr/>
        </p:nvSpPr>
        <p:spPr>
          <a:xfrm>
            <a:off x="647172" y="1323975"/>
            <a:ext cx="4750018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200" b="1" dirty="0">
              <a:solidFill>
                <a:schemeClr val="bg1"/>
              </a:solidFill>
            </a:endParaRPr>
          </a:p>
          <a:p>
            <a:pPr algn="ctr"/>
            <a:r>
              <a:rPr lang="ru-RU" sz="7200" b="1" dirty="0">
                <a:solidFill>
                  <a:schemeClr val="bg1"/>
                </a:solidFill>
              </a:rPr>
              <a:t>  СПАСИБО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842E77C5-7360-4346-8D91-13F3BAA1F06D}"/>
              </a:ext>
            </a:extLst>
          </p:cNvPr>
          <p:cNvSpPr txBox="1">
            <a:spLocks/>
          </p:cNvSpPr>
          <p:nvPr/>
        </p:nvSpPr>
        <p:spPr>
          <a:xfrm>
            <a:off x="1066800" y="2752347"/>
            <a:ext cx="3873500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C70915F-3796-4894-BEE8-3933527F5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91" y="1323975"/>
            <a:ext cx="3810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66896-7323-4847-9035-88A25AF9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1" y="331671"/>
            <a:ext cx="3934522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ПАСПОРТ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" b="8654"/>
          <a:stretch/>
        </p:blipFill>
        <p:spPr>
          <a:xfrm>
            <a:off x="1782724" y="1832277"/>
            <a:ext cx="7935434" cy="49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ВОВЛЕЧЕННЫЕ ЛИЦА И РАМКИ ПРОЕКТА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63" y="2265692"/>
            <a:ext cx="7214839" cy="3248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Заказчик проекта: </a:t>
            </a:r>
            <a:r>
              <a:rPr lang="ru-RU" sz="1800" dirty="0"/>
              <a:t>Некрасова М.А., заведующая ДОУ № 20 г. Липецка</a:t>
            </a:r>
          </a:p>
          <a:p>
            <a:pPr marL="0" indent="0">
              <a:buNone/>
            </a:pPr>
            <a:r>
              <a:rPr lang="ru-RU" sz="1800" b="1" dirty="0"/>
              <a:t>Границы процесса: </a:t>
            </a:r>
            <a:r>
              <a:rPr lang="ru-RU" sz="1800" dirty="0"/>
              <a:t>от момента ознакомления педагогическими работниками с нормативными документами и порядком проведения аттестации до момента подачи документов на аттестацию в ЦМОКО</a:t>
            </a:r>
          </a:p>
          <a:p>
            <a:pPr marL="0" indent="0">
              <a:buNone/>
            </a:pPr>
            <a:r>
              <a:rPr lang="ru-RU" sz="1800" b="1" dirty="0"/>
              <a:t>Руководитель проекта: </a:t>
            </a:r>
            <a:r>
              <a:rPr lang="ru-RU" sz="1800" dirty="0"/>
              <a:t>Блохина А.А., заместитель заведующей ДОУ № 20 г. Липецка</a:t>
            </a:r>
          </a:p>
          <a:p>
            <a:pPr marL="0" indent="0">
              <a:buNone/>
            </a:pPr>
            <a:r>
              <a:rPr lang="ru-RU" sz="1800" b="1" dirty="0"/>
              <a:t>Команда проекта: </a:t>
            </a:r>
            <a:r>
              <a:rPr lang="ru-RU" sz="1800" dirty="0" err="1"/>
              <a:t>Леденева</a:t>
            </a:r>
            <a:r>
              <a:rPr lang="ru-RU" sz="1800" dirty="0"/>
              <a:t> В.Ю., учитель-логопед; Целых Н.А., педагог-психолог; Клименко И.А., воспитатель; </a:t>
            </a:r>
            <a:r>
              <a:rPr lang="ru-RU" sz="1800" dirty="0" err="1"/>
              <a:t>Ситникова</a:t>
            </a:r>
            <a:r>
              <a:rPr lang="ru-RU" sz="1800" dirty="0"/>
              <a:t> Н.А., воспитатель; Старых Ю.В., воспитатель; Голышева С.В., воспитатель </a:t>
            </a:r>
            <a:r>
              <a:rPr lang="ru-RU" sz="1800" dirty="0" err="1"/>
              <a:t>Шарунец</a:t>
            </a:r>
            <a:r>
              <a:rPr lang="ru-RU" sz="1800" dirty="0"/>
              <a:t> Н.С., воспитатель.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F9971-F91C-47B0-8D45-FF5C7D2FC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42691" y="2327021"/>
            <a:ext cx="3126013" cy="31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21" y="442398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ВОВЛЕЧЕННЫЕ ЛИЦА И РАМКИ ПРОЕКТА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539"/>
            <a:ext cx="12192000" cy="47962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от момента ознакомления педагогическими работниками с нормативными документами 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порядком проведения аттестации до момента подачи документов на аттестацию в ЦМОКО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/>
              <a:t>                                       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Некрасова Мария Александровна,                                                                                                   Блохина Александра Александровна,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заведующая                                                                                                                                   заместитель заведующей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                Клименко                             Старых                              Голышева                            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</a:rPr>
              <a:t>Ситникова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                       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</a:rPr>
              <a:t>Шарунец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                            Целых                           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</a:rPr>
              <a:t>Леденева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    Ирина Александровна,        Юлия Викторовна,       Светлана Викторовна       Наталия Александровна    Наталья Сергеевна     Нина Александровна       Виктория Юрьевна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               воспитатель                     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</a:rPr>
              <a:t>воспитатель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</a:rPr>
              <a:t>воспитатель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                        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</a:rPr>
              <a:t>воспитатель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                 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</a:rPr>
              <a:t>воспитаталь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                 педагог-психолог           учитель-логопед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305621" y="1890539"/>
            <a:ext cx="3555000" cy="2700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ГРАНИЦЫ ПРОЕКТА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127371" y="2642561"/>
            <a:ext cx="3555000" cy="2700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ЗАКАЗЧИК ПРОЕКТА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311775" y="2642561"/>
            <a:ext cx="3555000" cy="2700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РУКОВОДИТЕЛЬ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1" b="5572"/>
          <a:stretch/>
        </p:blipFill>
        <p:spPr>
          <a:xfrm>
            <a:off x="2373958" y="2926545"/>
            <a:ext cx="1061825" cy="1118993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5" b="48167" l="25970" r="73524">
                        <a14:foregroundMark x1="47218" y1="9987" x2="47218" y2="9987"/>
                        <a14:foregroundMark x1="44519" y1="12389" x2="44519" y2="12389"/>
                        <a14:foregroundMark x1="40978" y1="14412" x2="40978" y2="14412"/>
                        <a14:foregroundMark x1="45363" y1="11378" x2="45363" y2="11378"/>
                        <a14:foregroundMark x1="42496" y1="13401" x2="42496" y2="13401"/>
                        <a14:foregroundMark x1="48061" y1="9355" x2="48061" y2="9355"/>
                        <a14:foregroundMark x1="60202" y1="9861" x2="60202" y2="9861"/>
                        <a14:foregroundMark x1="61551" y1="10746" x2="61551" y2="10746"/>
                        <a14:foregroundMark x1="72007" y1="46776" x2="72007" y2="46776"/>
                        <a14:foregroundMark x1="27656" y1="46776" x2="27656" y2="46776"/>
                        <a14:foregroundMark x1="64587" y1="15424" x2="64587" y2="15424"/>
                        <a14:foregroundMark x1="65767" y1="17699" x2="65767" y2="17699"/>
                        <a14:foregroundMark x1="65767" y1="22882" x2="65767" y2="22882"/>
                        <a14:foregroundMark x1="67454" y1="24273" x2="67454" y2="24273"/>
                        <a14:backgroundMark x1="36594" y1="16435" x2="36594" y2="16435"/>
                        <a14:backgroundMark x1="35582" y1="27181" x2="35582" y2="27181"/>
                        <a14:backgroundMark x1="32209" y1="26675" x2="32209" y2="26675"/>
                        <a14:backgroundMark x1="32040" y1="13906" x2="32040" y2="13906"/>
                        <a14:backgroundMark x1="27656" y1="41340" x2="27656" y2="41340"/>
                        <a14:backgroundMark x1="36594" y1="32617" x2="36594" y2="32617"/>
                        <a14:backgroundMark x1="32378" y1="33375" x2="32378" y2="3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03" t="2953" r="15603" b="50462"/>
          <a:stretch/>
        </p:blipFill>
        <p:spPr>
          <a:xfrm>
            <a:off x="8504275" y="2871953"/>
            <a:ext cx="1170000" cy="111899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4305621" y="4423667"/>
            <a:ext cx="3555000" cy="2700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КОМАНДА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/>
          <a:stretch/>
        </p:blipFill>
        <p:spPr>
          <a:xfrm>
            <a:off x="5812618" y="4735773"/>
            <a:ext cx="1018708" cy="130554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98" y="4742999"/>
            <a:ext cx="960063" cy="1291267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37" b="100000" l="1091" r="99273">
                        <a14:foregroundMark x1="62545" y1="98093" x2="62545" y2="98093"/>
                        <a14:foregroundMark x1="89818" y1="87193" x2="89818" y2="87193"/>
                        <a14:foregroundMark x1="93455" y1="97275" x2="93455" y2="97275"/>
                        <a14:backgroundMark x1="78545" y1="44414" x2="78545" y2="4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924" y="4634798"/>
            <a:ext cx="1071155" cy="1428206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1" name="Дуга 20"/>
          <p:cNvSpPr/>
          <p:nvPr/>
        </p:nvSpPr>
        <p:spPr>
          <a:xfrm>
            <a:off x="2217201" y="2652431"/>
            <a:ext cx="1375338" cy="1401835"/>
          </a:xfrm>
          <a:prstGeom prst="arc">
            <a:avLst>
              <a:gd name="adj1" fmla="val 1195648"/>
              <a:gd name="adj2" fmla="val 1106580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8401606" y="2736452"/>
            <a:ext cx="1375338" cy="1401835"/>
          </a:xfrm>
          <a:prstGeom prst="arc">
            <a:avLst>
              <a:gd name="adj1" fmla="val 1195648"/>
              <a:gd name="adj2" fmla="val 1106580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489742" y="4707076"/>
            <a:ext cx="1375338" cy="1401835"/>
          </a:xfrm>
          <a:prstGeom prst="arc">
            <a:avLst>
              <a:gd name="adj1" fmla="val 19974284"/>
              <a:gd name="adj2" fmla="val 910754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2087704" y="4693445"/>
            <a:ext cx="1375338" cy="1401835"/>
          </a:xfrm>
          <a:prstGeom prst="arc">
            <a:avLst>
              <a:gd name="adj1" fmla="val 20196487"/>
              <a:gd name="adj2" fmla="val 90218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3876570" y="4745580"/>
            <a:ext cx="1375338" cy="1401835"/>
          </a:xfrm>
          <a:prstGeom prst="arc">
            <a:avLst>
              <a:gd name="adj1" fmla="val 1527745"/>
              <a:gd name="adj2" fmla="val 1231289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5596628" y="4743000"/>
            <a:ext cx="1375338" cy="1401835"/>
          </a:xfrm>
          <a:prstGeom prst="arc">
            <a:avLst>
              <a:gd name="adj1" fmla="val 19885754"/>
              <a:gd name="adj2" fmla="val 922140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7276247" y="4693446"/>
            <a:ext cx="1375338" cy="1401835"/>
          </a:xfrm>
          <a:prstGeom prst="arc">
            <a:avLst>
              <a:gd name="adj1" fmla="val 20182131"/>
              <a:gd name="adj2" fmla="val 9165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10523832" y="4693811"/>
            <a:ext cx="1375338" cy="1401835"/>
          </a:xfrm>
          <a:prstGeom prst="arc">
            <a:avLst>
              <a:gd name="adj1" fmla="val 21374672"/>
              <a:gd name="adj2" fmla="val 884713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8917101" y="4703745"/>
            <a:ext cx="1375338" cy="1401835"/>
          </a:xfrm>
          <a:prstGeom prst="arc">
            <a:avLst>
              <a:gd name="adj1" fmla="val 1195648"/>
              <a:gd name="adj2" fmla="val 1106580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3" y="4663534"/>
            <a:ext cx="1083706" cy="1370733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7"/>
          <a:stretch/>
        </p:blipFill>
        <p:spPr>
          <a:xfrm>
            <a:off x="2257204" y="4690097"/>
            <a:ext cx="1047223" cy="1355169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7" y="4726518"/>
            <a:ext cx="978744" cy="1333743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753" b="99637" l="5984" r="99275">
                        <a14:foregroundMark x1="94832" y1="93156" x2="94832" y2="93156"/>
                        <a14:foregroundMark x1="93654" y1="89945" x2="93654" y2="89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95" y="4597348"/>
            <a:ext cx="1001615" cy="1477862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362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FF8221F-DC73-4027-9090-5E35928F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ОБОСНОВАНИЕ ВЫБОРА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A6373F6-2677-4FBA-B325-66FDEF290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35" y="1920997"/>
            <a:ext cx="6131587" cy="34861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Неготовность педагогического коллектива своевременно работать с документацией.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Временные затраты на подготовку документов (от 1 мес. до 2 мес.).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Нерациональное распределение времени для подготовки документов к аттестации.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Большой объем документов для прохождения процедуры аттестации.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43654E-69DE-499A-8F58-2D9316A2B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8268" y="1712609"/>
            <a:ext cx="4787900" cy="3191933"/>
          </a:xfrm>
          <a:prstGeom prst="rect">
            <a:avLst/>
          </a:prstGeom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8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ЦЕЛИ ПРОЕКТА / ЭФФЕКТЫ ПРОЕКТА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927" y="2265692"/>
            <a:ext cx="8508381" cy="3248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Цели:</a:t>
            </a:r>
          </a:p>
          <a:p>
            <a:pPr marL="0" indent="0">
              <a:buNone/>
            </a:pPr>
            <a:r>
              <a:rPr lang="ru-RU" sz="1800" dirty="0"/>
              <a:t>1. Сокращение сроков подготовки документов для аттестации педагогических работников (до 10 дней).</a:t>
            </a:r>
          </a:p>
          <a:p>
            <a:pPr marL="0" indent="0">
              <a:buNone/>
            </a:pPr>
            <a:r>
              <a:rPr lang="ru-RU" sz="1800" dirty="0"/>
              <a:t>2. Повысить долю охвата педагогических работников, прошедших аттестацию (до 90%).</a:t>
            </a:r>
          </a:p>
          <a:p>
            <a:pPr marL="0" indent="0">
              <a:buNone/>
            </a:pPr>
            <a:r>
              <a:rPr lang="ru-RU" sz="1800" b="1" dirty="0"/>
              <a:t>Эффекты: </a:t>
            </a:r>
          </a:p>
          <a:p>
            <a:pPr marL="0" indent="0">
              <a:buNone/>
            </a:pPr>
            <a:r>
              <a:rPr lang="ru-RU" sz="1800" dirty="0"/>
              <a:t>1. Уменьшение сроков подготовки документов для аттестации педагогических работников.</a:t>
            </a:r>
          </a:p>
          <a:p>
            <a:pPr marL="0" indent="0">
              <a:buNone/>
            </a:pPr>
            <a:r>
              <a:rPr lang="ru-RU" sz="1800" dirty="0"/>
              <a:t>2. Составление чек-листа по подготовке документов для аттестации педагогических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3560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КЛЮЧЕВЫЕ СОБЫТИЯ ПРОЕКТА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9309" y="2215508"/>
            <a:ext cx="2163336" cy="1299780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92" y="1939847"/>
            <a:ext cx="903249" cy="410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 Фаза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192" y="2350649"/>
            <a:ext cx="247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Разработка и согласование проекта с руководителем учреждения </a:t>
            </a:r>
          </a:p>
          <a:p>
            <a:pPr algn="ctr"/>
            <a:r>
              <a:rPr lang="ru-RU" sz="1200" dirty="0"/>
              <a:t>с 04.09.2021 </a:t>
            </a:r>
          </a:p>
          <a:p>
            <a:pPr algn="ctr"/>
            <a:r>
              <a:rPr lang="ru-RU" sz="1200" dirty="0"/>
              <a:t>по 06.10.2021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27973" y="2215508"/>
            <a:ext cx="1977481" cy="1299780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71856" y="1939847"/>
            <a:ext cx="903249" cy="410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 Фаза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71856" y="2350649"/>
            <a:ext cx="247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Анализ текущей </a:t>
            </a:r>
          </a:p>
          <a:p>
            <a:pPr algn="ctr"/>
            <a:r>
              <a:rPr lang="ru-RU" sz="1200" dirty="0"/>
              <a:t>ситуации проекта</a:t>
            </a:r>
          </a:p>
          <a:p>
            <a:pPr algn="ctr"/>
            <a:r>
              <a:rPr lang="ru-RU" sz="1200" dirty="0"/>
              <a:t> с  07.10.2021 </a:t>
            </a:r>
          </a:p>
          <a:p>
            <a:pPr algn="ctr"/>
            <a:r>
              <a:rPr lang="ru-RU" sz="1200" dirty="0"/>
              <a:t>по 11.10.2021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69371" y="2210596"/>
            <a:ext cx="2163336" cy="1299780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3254" y="1934935"/>
            <a:ext cx="903249" cy="410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3 Фаза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3254" y="2345737"/>
            <a:ext cx="247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Разработка карты целевого состояния процесса </a:t>
            </a:r>
          </a:p>
          <a:p>
            <a:pPr algn="ctr"/>
            <a:r>
              <a:rPr lang="ru-RU" sz="1200" dirty="0"/>
              <a:t>с 12.10.2021 </a:t>
            </a:r>
          </a:p>
          <a:p>
            <a:pPr algn="ctr"/>
            <a:r>
              <a:rPr lang="ru-RU" sz="1200" dirty="0"/>
              <a:t>по 19.10.2021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89187" y="2210596"/>
            <a:ext cx="2308295" cy="1299780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78029" y="1934935"/>
            <a:ext cx="903249" cy="410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4 Фаза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70603" y="2362237"/>
            <a:ext cx="2345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Выявление коренных причин, формирование предложений по их решению </a:t>
            </a:r>
          </a:p>
          <a:p>
            <a:pPr algn="ctr"/>
            <a:r>
              <a:rPr lang="ru-RU" sz="1200" dirty="0"/>
              <a:t>с 20.10.2021 </a:t>
            </a:r>
          </a:p>
          <a:p>
            <a:pPr algn="ctr"/>
            <a:r>
              <a:rPr lang="ru-RU" sz="1200" dirty="0"/>
              <a:t>по 27.10.2021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842811" y="2172696"/>
            <a:ext cx="2252547" cy="1299780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731299" y="1897035"/>
            <a:ext cx="903249" cy="410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5 Фаза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16429" y="2307837"/>
            <a:ext cx="247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Защита разработанных предложений по совершенствованию</a:t>
            </a:r>
          </a:p>
          <a:p>
            <a:pPr algn="ctr"/>
            <a:r>
              <a:rPr lang="ru-RU" sz="1200" dirty="0"/>
              <a:t>с 28.10.2021 </a:t>
            </a:r>
          </a:p>
          <a:p>
            <a:pPr algn="ctr"/>
            <a:r>
              <a:rPr lang="ru-RU" sz="1200" dirty="0"/>
              <a:t>по 08.11.2021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89741" y="4230145"/>
            <a:ext cx="2252547" cy="1299780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878229" y="3954484"/>
            <a:ext cx="903249" cy="410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6 Фаза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91242" y="4486228"/>
            <a:ext cx="247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Реализация плана мероприятий </a:t>
            </a:r>
          </a:p>
          <a:p>
            <a:pPr algn="ctr"/>
            <a:r>
              <a:rPr lang="ru-RU" sz="1200" dirty="0"/>
              <a:t>с 09.11.2021</a:t>
            </a:r>
          </a:p>
          <a:p>
            <a:pPr algn="ctr"/>
            <a:r>
              <a:rPr lang="ru-RU" sz="1200" dirty="0"/>
              <a:t> по 23.11.2021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59915" y="4201286"/>
            <a:ext cx="2252547" cy="1299780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48403" y="3925625"/>
            <a:ext cx="903249" cy="410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7 Фаза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8403" y="4481390"/>
            <a:ext cx="247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Мониторинг улучшений</a:t>
            </a:r>
          </a:p>
          <a:p>
            <a:pPr algn="ctr"/>
            <a:r>
              <a:rPr lang="ru-RU" sz="1200" dirty="0"/>
              <a:t> с 24.11.2021 </a:t>
            </a:r>
          </a:p>
          <a:p>
            <a:pPr algn="ctr"/>
            <a:r>
              <a:rPr lang="ru-RU" sz="1200" dirty="0"/>
              <a:t>по 03.12.2021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76" y="4201286"/>
            <a:ext cx="2252547" cy="1299780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605564" y="3925625"/>
            <a:ext cx="903249" cy="410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8 Фаза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71179" y="4620343"/>
            <a:ext cx="247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Закрытие проекта</a:t>
            </a:r>
          </a:p>
          <a:p>
            <a:pPr algn="ctr"/>
            <a:r>
              <a:rPr lang="ru-RU" sz="1200" dirty="0"/>
              <a:t> 06.12.2021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129992" y="4201286"/>
            <a:ext cx="2252547" cy="1299780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18480" y="3925625"/>
            <a:ext cx="903249" cy="410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9 Фаза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59372" y="4441291"/>
            <a:ext cx="247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Мониторинг стабильности результатов </a:t>
            </a:r>
          </a:p>
          <a:p>
            <a:pPr algn="ctr"/>
            <a:r>
              <a:rPr lang="ru-RU" sz="1200" dirty="0"/>
              <a:t>с 07.12.2021</a:t>
            </a:r>
          </a:p>
          <a:p>
            <a:pPr algn="ctr"/>
            <a:r>
              <a:rPr lang="ru-RU" sz="1200" dirty="0"/>
              <a:t> по 30.05.2022</a:t>
            </a:r>
          </a:p>
        </p:txBody>
      </p:sp>
      <p:sp>
        <p:nvSpPr>
          <p:cNvPr id="48" name="Выгнутая вправо стрелка 47"/>
          <p:cNvSpPr/>
          <p:nvPr/>
        </p:nvSpPr>
        <p:spPr>
          <a:xfrm rot="1564441">
            <a:off x="11591917" y="3464375"/>
            <a:ext cx="494371" cy="1333301"/>
          </a:xfrm>
          <a:prstGeom prst="curvedLeftArrow">
            <a:avLst>
              <a:gd name="adj1" fmla="val 17416"/>
              <a:gd name="adj2" fmla="val 50000"/>
              <a:gd name="adj3" fmla="val 29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>
            <a:off x="2371494" y="2761235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4620324" y="2784645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>
            <a:off x="7062445" y="2766685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9629076" y="2757327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с вырезом 52"/>
          <p:cNvSpPr/>
          <p:nvPr/>
        </p:nvSpPr>
        <p:spPr>
          <a:xfrm flipH="1">
            <a:off x="8690518" y="4771503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flipH="1">
            <a:off x="6032816" y="4755484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flipH="1">
            <a:off x="3412275" y="4774552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КАРТА  ТЕКУЩЕГО  СОСТОЯНИЯ  ПРОЦЕССА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«</a:t>
            </a:r>
            <a:r>
              <a:rPr lang="ru-RU" sz="2000" dirty="0"/>
              <a:t>Оптимизация и стандартизация процесса подачи заявления и подготовки документов </a:t>
            </a:r>
            <a:br>
              <a:rPr lang="ru-RU" sz="2000" dirty="0"/>
            </a:br>
            <a:r>
              <a:rPr lang="ru-RU" sz="2000" dirty="0"/>
              <a:t>для аттестации Педагогических работников в ДОУ»</a:t>
            </a:r>
            <a:br>
              <a:rPr lang="ru-RU" sz="2000" dirty="0"/>
            </a:b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604767" y="2006327"/>
            <a:ext cx="1499311" cy="11671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Ознакомление с нормативными документами и порядком проведения аттестации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2-5 дней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431153" y="1793716"/>
            <a:ext cx="384269" cy="3464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470282" y="1816971"/>
            <a:ext cx="280637" cy="3231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2618786" y="1993335"/>
            <a:ext cx="1528043" cy="1167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Принятие решения о прохождении аттестации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1 день</a:t>
            </a:r>
          </a:p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2380390" y="1796105"/>
            <a:ext cx="410557" cy="3877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2428581" y="1834339"/>
            <a:ext cx="309287" cy="3231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</a:rPr>
              <a:t>2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4682924" y="2038918"/>
            <a:ext cx="1568835" cy="11215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Прохождение электронной записи на аттестацию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(последний понедельник каждого месяца)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1 день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4412438" y="1795841"/>
            <a:ext cx="406553" cy="4166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392F-F0F4-4ACB-A9D7-20334202F3FC}"/>
              </a:ext>
            </a:extLst>
          </p:cNvPr>
          <p:cNvSpPr txBox="1"/>
          <p:nvPr/>
        </p:nvSpPr>
        <p:spPr>
          <a:xfrm>
            <a:off x="4413323" y="1837832"/>
            <a:ext cx="387506" cy="3231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556" y="1866449"/>
            <a:ext cx="346737" cy="13785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вход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6796681" y="2073374"/>
            <a:ext cx="1522129" cy="10987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Заполнение заявления на прохождение аттестации, подготовка копий документов (труд. книжка, док. об </a:t>
            </a:r>
            <a:r>
              <a:rPr lang="ru-RU" sz="900" dirty="0" err="1">
                <a:solidFill>
                  <a:schemeClr val="tx1"/>
                </a:solidFill>
              </a:rPr>
              <a:t>обр-нии</a:t>
            </a:r>
            <a:r>
              <a:rPr lang="ru-RU" sz="900" dirty="0">
                <a:solidFill>
                  <a:schemeClr val="tx1"/>
                </a:solidFill>
              </a:rPr>
              <a:t>, справки и  прочие)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2-5 дней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8879867" y="2038918"/>
            <a:ext cx="1504561" cy="1127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Составление портфолио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4-7 дней</a:t>
            </a:r>
          </a:p>
          <a:p>
            <a:pPr algn="ctr"/>
            <a:endParaRPr lang="ru-RU" sz="900" b="1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6538117" y="1819086"/>
            <a:ext cx="399952" cy="3909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8631157" y="1817067"/>
            <a:ext cx="410557" cy="3877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2247023" y="2514702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>
            <a:off x="4289774" y="2491641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6401556" y="2505785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>
            <a:off x="8446072" y="2555727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с вырезом 30"/>
          <p:cNvSpPr/>
          <p:nvPr/>
        </p:nvSpPr>
        <p:spPr>
          <a:xfrm>
            <a:off x="10772701" y="2589912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395507" y="3850266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993044" y="3403870"/>
            <a:ext cx="1568835" cy="119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Подготовка и написание аналитического отчета</a:t>
            </a:r>
          </a:p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7-14 дней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755391" y="3201271"/>
            <a:ext cx="406553" cy="4166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3225671" y="3431069"/>
            <a:ext cx="1499311" cy="11671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Подготовка и написание самоанализа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7-14 дней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5363337" y="3431069"/>
            <a:ext cx="1528043" cy="1167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Заведующая,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 заместитель заведующей по УВР</a:t>
            </a:r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Подготовка и написание характеристики-рекомендации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1-2 дня</a:t>
            </a:r>
          </a:p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7557745" y="3430304"/>
            <a:ext cx="1568835" cy="11443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работник, заместитель заведующей по УВР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Согласование подготовленных материалов для аттестации, внесение рекомендаций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 2-5 дней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9792945" y="3403870"/>
            <a:ext cx="1499311" cy="11671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Внесение рекомендованных изменений, итоговое комплектование документов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2-5 дней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1412913" y="4844483"/>
            <a:ext cx="1528043" cy="1167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Педагогический работник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Отправка в ЦМОКО заявления на прохождение аттестации и полного пакета документов 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1 день</a:t>
            </a:r>
          </a:p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41" name="Стрелка вправо с вырезом 40"/>
          <p:cNvSpPr/>
          <p:nvPr/>
        </p:nvSpPr>
        <p:spPr>
          <a:xfrm>
            <a:off x="2740261" y="3904853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826619" y="5274147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с вырезом 42"/>
          <p:cNvSpPr/>
          <p:nvPr/>
        </p:nvSpPr>
        <p:spPr>
          <a:xfrm>
            <a:off x="4939457" y="3862031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>
            <a:off x="7101898" y="3771314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>
            <a:off x="9337098" y="3808973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с вырезом 45"/>
          <p:cNvSpPr/>
          <p:nvPr/>
        </p:nvSpPr>
        <p:spPr>
          <a:xfrm>
            <a:off x="11603453" y="3786353"/>
            <a:ext cx="245328" cy="2161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27632" y="4738790"/>
            <a:ext cx="346737" cy="13785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</a:t>
            </a:r>
          </a:p>
          <a:p>
            <a:pPr algn="ctr"/>
            <a:r>
              <a:rPr lang="ru-RU" sz="1600" b="1" dirty="0" err="1"/>
              <a:t>ыход</a:t>
            </a:r>
            <a:endParaRPr lang="ru-RU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618786" y="6282216"/>
            <a:ext cx="6578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ВПП (время протекания процесса) – от 30 до 60 дней</a:t>
            </a:r>
          </a:p>
        </p:txBody>
      </p:sp>
      <p:sp>
        <p:nvSpPr>
          <p:cNvPr id="53" name="Пятно 1 52"/>
          <p:cNvSpPr/>
          <p:nvPr/>
        </p:nvSpPr>
        <p:spPr>
          <a:xfrm>
            <a:off x="4197906" y="4612742"/>
            <a:ext cx="511997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37387" y="4695918"/>
            <a:ext cx="320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Потеря времени на индивидуальное изучение </a:t>
            </a:r>
          </a:p>
          <a:p>
            <a:r>
              <a:rPr lang="ru-RU" sz="1000" b="1" dirty="0"/>
              <a:t>большого объема информации </a:t>
            </a:r>
            <a:endParaRPr lang="ru-RU" sz="1500" b="1" dirty="0"/>
          </a:p>
        </p:txBody>
      </p:sp>
      <p:sp>
        <p:nvSpPr>
          <p:cNvPr id="55" name="Пятно 1 54"/>
          <p:cNvSpPr/>
          <p:nvPr/>
        </p:nvSpPr>
        <p:spPr>
          <a:xfrm>
            <a:off x="4208087" y="5105768"/>
            <a:ext cx="507150" cy="4733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56" name="Пятно 1 55"/>
          <p:cNvSpPr/>
          <p:nvPr/>
        </p:nvSpPr>
        <p:spPr>
          <a:xfrm>
            <a:off x="4208087" y="5596377"/>
            <a:ext cx="507150" cy="4733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37387" y="5108493"/>
            <a:ext cx="3203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Низкая мотивация и личная незаинтересованность педагогического работника в прохождении аттестации</a:t>
            </a:r>
            <a:endParaRPr lang="ru-RU" sz="15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689359" y="5656053"/>
            <a:ext cx="3629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Технические проблемы во время прохождения электронной записи, связанные с ограниченными возможностями при фиксации необходимой даты и времени </a:t>
            </a:r>
            <a:endParaRPr lang="ru-RU" sz="1500" b="1" dirty="0"/>
          </a:p>
        </p:txBody>
      </p:sp>
      <p:sp>
        <p:nvSpPr>
          <p:cNvPr id="59" name="Пятно 1 58"/>
          <p:cNvSpPr/>
          <p:nvPr/>
        </p:nvSpPr>
        <p:spPr>
          <a:xfrm>
            <a:off x="8367870" y="4658082"/>
            <a:ext cx="511997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60" name="Пятно 1 59"/>
          <p:cNvSpPr/>
          <p:nvPr/>
        </p:nvSpPr>
        <p:spPr>
          <a:xfrm>
            <a:off x="8367870" y="5166533"/>
            <a:ext cx="511997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61" name="Пятно 1 60"/>
          <p:cNvSpPr/>
          <p:nvPr/>
        </p:nvSpPr>
        <p:spPr>
          <a:xfrm>
            <a:off x="8367870" y="5692784"/>
            <a:ext cx="511997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41084" y="4764171"/>
            <a:ext cx="320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Подготовка всего объема документов одним человеком (педагогическим работником) </a:t>
            </a:r>
            <a:endParaRPr lang="ru-RU" sz="15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894453" y="5222472"/>
            <a:ext cx="320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Потеря времени на подготовку, систематизацию, распределение документов для портфолио</a:t>
            </a:r>
            <a:endParaRPr lang="ru-RU" sz="15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894453" y="5709090"/>
            <a:ext cx="320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Потеря времени на обобщение  достижений  и опыта за многолетний период работы педагога</a:t>
            </a:r>
            <a:endParaRPr lang="ru-RU" sz="1500" b="1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7246548" y="3218133"/>
            <a:ext cx="406553" cy="4166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6"/>
                </a:solidFill>
              </a:rPr>
              <a:t>9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2971479" y="3184634"/>
            <a:ext cx="399210" cy="4207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9373233" y="3242019"/>
            <a:ext cx="517827" cy="4411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1078733" y="4675139"/>
            <a:ext cx="484490" cy="4247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5176966" y="3242019"/>
            <a:ext cx="410557" cy="3877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68" name="Пятно 1 67"/>
          <p:cNvSpPr/>
          <p:nvPr/>
        </p:nvSpPr>
        <p:spPr>
          <a:xfrm>
            <a:off x="1881939" y="2691941"/>
            <a:ext cx="401503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69" name="Пятно 1 68"/>
          <p:cNvSpPr/>
          <p:nvPr/>
        </p:nvSpPr>
        <p:spPr>
          <a:xfrm>
            <a:off x="3908389" y="2681315"/>
            <a:ext cx="401503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70" name="Пятно 1 69"/>
          <p:cNvSpPr/>
          <p:nvPr/>
        </p:nvSpPr>
        <p:spPr>
          <a:xfrm>
            <a:off x="5985750" y="2660080"/>
            <a:ext cx="401503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71" name="Пятно 1 70"/>
          <p:cNvSpPr/>
          <p:nvPr/>
        </p:nvSpPr>
        <p:spPr>
          <a:xfrm>
            <a:off x="7780187" y="2810042"/>
            <a:ext cx="401503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72" name="Пятно 1 71"/>
          <p:cNvSpPr/>
          <p:nvPr/>
        </p:nvSpPr>
        <p:spPr>
          <a:xfrm>
            <a:off x="8152238" y="2644392"/>
            <a:ext cx="401503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73" name="Пятно 1 72"/>
          <p:cNvSpPr/>
          <p:nvPr/>
        </p:nvSpPr>
        <p:spPr>
          <a:xfrm>
            <a:off x="10113462" y="2594623"/>
            <a:ext cx="401503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74" name="Пятно 1 73"/>
          <p:cNvSpPr/>
          <p:nvPr/>
        </p:nvSpPr>
        <p:spPr>
          <a:xfrm>
            <a:off x="2314443" y="3987584"/>
            <a:ext cx="401503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75" name="Пятно 1 74"/>
          <p:cNvSpPr/>
          <p:nvPr/>
        </p:nvSpPr>
        <p:spPr>
          <a:xfrm>
            <a:off x="4488607" y="3949925"/>
            <a:ext cx="401503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289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5B92C2-974F-4A6E-AEC7-7D1A5280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Пирамида проблем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501463"/>
              </p:ext>
            </p:extLst>
          </p:nvPr>
        </p:nvGraphicFramePr>
        <p:xfrm>
          <a:off x="697831" y="1852863"/>
          <a:ext cx="5841286" cy="4131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право с вырезом 6"/>
          <p:cNvSpPr/>
          <p:nvPr/>
        </p:nvSpPr>
        <p:spPr>
          <a:xfrm>
            <a:off x="5054791" y="2295175"/>
            <a:ext cx="1731182" cy="4271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6036676" y="4740646"/>
            <a:ext cx="688445" cy="4271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5513693" y="3395088"/>
            <a:ext cx="1164614" cy="4271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0362" y="3119766"/>
            <a:ext cx="4575388" cy="863457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89688" y="4254754"/>
            <a:ext cx="4596062" cy="1689043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417665" y="3204396"/>
            <a:ext cx="4248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технические проблемы во время прохождения электронной    </a:t>
            </a:r>
          </a:p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     записи, связанные с ограниченными возможностями при    </a:t>
            </a:r>
          </a:p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     фиксации необходимой даты и времени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34368" y="2002663"/>
            <a:ext cx="4596062" cy="874265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80207" y="2223015"/>
            <a:ext cx="381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23" name="Пятно 1 22"/>
          <p:cNvSpPr/>
          <p:nvPr/>
        </p:nvSpPr>
        <p:spPr>
          <a:xfrm>
            <a:off x="1410529" y="5468016"/>
            <a:ext cx="511997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24" name="Пятно 1 23"/>
          <p:cNvSpPr/>
          <p:nvPr/>
        </p:nvSpPr>
        <p:spPr>
          <a:xfrm>
            <a:off x="2394119" y="5470433"/>
            <a:ext cx="507150" cy="4733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25" name="Пятно 1 24"/>
          <p:cNvSpPr/>
          <p:nvPr/>
        </p:nvSpPr>
        <p:spPr>
          <a:xfrm>
            <a:off x="3353845" y="4063169"/>
            <a:ext cx="507150" cy="4733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27" name="Пятно 1 26"/>
          <p:cNvSpPr/>
          <p:nvPr/>
        </p:nvSpPr>
        <p:spPr>
          <a:xfrm>
            <a:off x="3308781" y="5468016"/>
            <a:ext cx="511997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28" name="Пятно 1 27"/>
          <p:cNvSpPr/>
          <p:nvPr/>
        </p:nvSpPr>
        <p:spPr>
          <a:xfrm>
            <a:off x="4228290" y="5468016"/>
            <a:ext cx="511997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29" name="Пятно 1 28"/>
          <p:cNvSpPr/>
          <p:nvPr/>
        </p:nvSpPr>
        <p:spPr>
          <a:xfrm>
            <a:off x="5207033" y="5442805"/>
            <a:ext cx="511997" cy="47578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17665" y="4226061"/>
            <a:ext cx="436808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-    потеря времени на индивидуальное изучение </a:t>
            </a:r>
          </a:p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     большого объема информации</a:t>
            </a:r>
          </a:p>
          <a:p>
            <a:pPr marL="171450" indent="-171450">
              <a:buFontTx/>
              <a:buChar char="-"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низкая мотивация и личная незаинтересованность </a:t>
            </a:r>
          </a:p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     педагогического работника в прохождении аттестации</a:t>
            </a:r>
          </a:p>
          <a:p>
            <a:pPr marL="171450" indent="-171450">
              <a:buFontTx/>
              <a:buChar char="-"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подготовка всего объема документов одним человеком (педагогическим работником)</a:t>
            </a:r>
          </a:p>
          <a:p>
            <a:pPr marL="171450" indent="-171450">
              <a:buFontTx/>
              <a:buChar char="-"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потеря времени на подготовку, систематизацию, распределение документов для портфолио</a:t>
            </a:r>
          </a:p>
          <a:p>
            <a:pPr marL="171450" indent="-171450">
              <a:buFontTx/>
              <a:buChar char="-"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Потеря времени на обобщение  достижений  и опыта за многолетний период работы педагога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ru-RU" sz="1100" b="1" dirty="0"/>
          </a:p>
          <a:p>
            <a:pPr marL="171450" indent="-171450">
              <a:buFontTx/>
              <a:buChar char="-"/>
            </a:pPr>
            <a:endParaRPr lang="ru-RU" sz="2000" b="1" dirty="0"/>
          </a:p>
          <a:p>
            <a:pPr marL="171450" indent="-171450">
              <a:buFontTx/>
              <a:buChar char="-"/>
            </a:pPr>
            <a:endParaRPr lang="ru-RU" sz="1100" b="1" dirty="0"/>
          </a:p>
          <a:p>
            <a:pPr marL="171450" indent="-171450">
              <a:buFontTx/>
              <a:buChar char="-"/>
            </a:pPr>
            <a:endParaRPr lang="ru-RU" sz="1100" b="1" dirty="0"/>
          </a:p>
          <a:p>
            <a:endParaRPr lang="ru-RU" sz="1100" b="1" dirty="0"/>
          </a:p>
          <a:p>
            <a:endParaRPr lang="ru-RU" sz="1100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69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2090</Words>
  <Application>Microsoft Macintosh PowerPoint</Application>
  <PresentationFormat>Широкоэкранный</PresentationFormat>
  <Paragraphs>451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МУНИЦИПАЛЬНОЕ АВТОНОМНОЕ ДОШКОЛЬНОЕ ОБРАЗОВАТЕЛЬНОЕ  УЧРЕЖДЕНИЕ № 20 Г. ЛИПЕЦКА</vt:lpstr>
      <vt:lpstr>ПАСПОРТ ПРОЕКТА</vt:lpstr>
      <vt:lpstr>ВОВЛЕЧЕННЫЕ ЛИЦА И РАМКИ ПРОЕКТА</vt:lpstr>
      <vt:lpstr>ВОВЛЕЧЕННЫЕ ЛИЦА И РАМКИ ПРОЕКТА</vt:lpstr>
      <vt:lpstr>ОБОСНОВАНИЕ ВЫБОРА</vt:lpstr>
      <vt:lpstr>ЦЕЛИ ПРОЕКТА / ЭФФЕКТЫ ПРОЕКТА</vt:lpstr>
      <vt:lpstr>КЛЮЧЕВЫЕ СОБЫТИЯ ПРОЕКТА</vt:lpstr>
      <vt:lpstr>КАРТА  ТЕКУЩЕГО  СОСТОЯНИЯ  ПРОЦЕССА  «Оптимизация и стандартизация процесса подачи заявления и подготовки документов  для аттестации Педагогических работников в ДОУ» </vt:lpstr>
      <vt:lpstr>Пирамида проблем</vt:lpstr>
      <vt:lpstr>КАРТА  ЦЕЛЕВОГО  СТОЯНИЯ  ПРОЦЕССА  «Оптимизация и стандартизация процесса подачи заявления и подготовки документов  для аттестации Педагогических работников в ДОУ» </vt:lpstr>
      <vt:lpstr>КАРТА  ИДЕАЛЬНОГО  СТОЯНИЯ  ПРОЦЕССА  «Оптимизация и стандартизация процесса подачи заявления и подготовки документов  для аттестации Педагогических работников в ДОУ» </vt:lpstr>
      <vt:lpstr>Анализ проблем «Оптимизация и стандартизация процесса подачи заявления и подготовки документов  для аттестации Педагогических работников в ДОУ» </vt:lpstr>
      <vt:lpstr>Дорожная карта «Оптимизация и стандартизация процесса подачи заявления и подготовки документов  для аттестации Педагогических работников в ДОУ» </vt:lpstr>
      <vt:lpstr>Достигнутые результаты</vt:lpstr>
      <vt:lpstr>ЧЕК-ЛИСТ ПО ПОДГОТОВКЕ ДОКУМЕНТОВ  ДЛЯ АТТЕСТАЦИИ ПЕДАГОГИЧЕСКИХ РАБОТНИКОВ</vt:lpstr>
      <vt:lpstr>ЭЛЕКТРОННОЕ  ПОРТФОЛИО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Мария Некрасова</cp:lastModifiedBy>
  <cp:revision>83</cp:revision>
  <cp:lastPrinted>2022-09-28T07:19:08Z</cp:lastPrinted>
  <dcterms:created xsi:type="dcterms:W3CDTF">2021-05-05T06:53:09Z</dcterms:created>
  <dcterms:modified xsi:type="dcterms:W3CDTF">2022-09-28T12:52:32Z</dcterms:modified>
</cp:coreProperties>
</file>