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7010400" cy="92964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Poppins Medium" panose="020B0604020202020204" charset="0"/>
      <p:regular r:id="rId42"/>
      <p:bold r:id="rId43"/>
      <p:italic r:id="rId44"/>
      <p:boldItalic r:id="rId45"/>
    </p:embeddedFont>
    <p:embeddedFont>
      <p:font typeface="Tahoma" panose="020B0604030504040204" pitchFamily="34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j5i+V9wW02No6zJUTX4+1lBy0l9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9FB5DAC-8739-4EEE-BEB7-70B843103064}">
  <a:tblStyle styleId="{09FB5DAC-8739-4EEE-BEB7-70B84310306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BAB36A2B-7A7B-43CA-9441-3931524D66F4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chemeClr val="dk1">
              <a:alpha val="20000"/>
            </a:schemeClr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3C26E59-6EB8-4631-BE25-FA8A98191A3D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1672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4" name="Google Shape;154;p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0318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22666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3" name="Google Shape;29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6094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8" name="Google Shape;308;p1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097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1" name="Google Shape;331;p1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363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4" name="Google Shape;344;p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5" name="Google Shape;345;p1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2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c79f049ac2_6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c79f049ac2_6_1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c79f049ac2_6_1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90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afe84861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cafe84861e_0_1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gcafe84861e_0_1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945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afe84861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afe84861e_0_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cafe84861e_0_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50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c79f049ac2_6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7" name="Google Shape;397;gc79f049ac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249330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afe84861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afe84861e_0_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gcafe84861e_0_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47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5" name="Google Shape;165;p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8718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4" name="Google Shape;414;p1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0630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649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34" name="Google Shape;434;p1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1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55112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20524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afe84861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cafe84861e_0_2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cafe84861e_0_2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92989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cafe84861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cafe84861e_0_2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cafe84861e_0_2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88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afe84861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cafe84861e_0_4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gcafe84861e_0_44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27716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2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8" name="Google Shape;4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14504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cafe84861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cafe84861e_0_3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gcafe84861e_0_3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0631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949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p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p5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824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41" name="Google Shape;541;p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2" name="Google Shape;542;p21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3600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cafe84861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cafe84861e_0_5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cafe84861e_0_5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2325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61" name="Google Shape;561;p2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2" name="Google Shape;562;p23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8412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ce4861d39a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81" name="Google Shape;581;gce4861d39a_4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2" name="Google Shape;582;gce4861d39a_4_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85765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cac68d93b7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cac68d93b7_0_5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cac68d93b7_0_52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96400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ca6af290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1" name="Google Shape;601;gca6af2906a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2" name="Google Shape;602;gca6af2906a_0_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35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817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7" name="Google Shape;187;p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6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899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7" name="Google Shape;197;p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8" name="Google Shape;198;p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123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07" name="Google Shape;207;p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8" name="Google Shape;208;p8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031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9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4210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6" name="Google Shape;226;p10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fld id="{00000000-1234-1234-1234-123412341234}" type="slidenum">
              <a:rPr lang="ru-RU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7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cafe84861e_1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gcafe84861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9437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итульный слайд" type="title">
  <p:cSld name="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Google Shape;49;p25"/>
          <p:cNvCxnSpPr/>
          <p:nvPr/>
        </p:nvCxnSpPr>
        <p:spPr>
          <a:xfrm>
            <a:off x="7315200" y="1066800"/>
            <a:ext cx="0" cy="4495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0" name="Google Shape;50;p25"/>
          <p:cNvGrpSpPr/>
          <p:nvPr/>
        </p:nvGrpSpPr>
        <p:grpSpPr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51" name="Google Shape;51;p25"/>
            <p:cNvSpPr/>
            <p:nvPr/>
          </p:nvSpPr>
          <p:spPr>
            <a:xfrm>
              <a:off x="4704" y="1885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5"/>
            <p:cNvSpPr/>
            <p:nvPr/>
          </p:nvSpPr>
          <p:spPr>
            <a:xfrm>
              <a:off x="4883" y="1885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5"/>
            <p:cNvSpPr/>
            <p:nvPr/>
          </p:nvSpPr>
          <p:spPr>
            <a:xfrm>
              <a:off x="5062" y="1885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5"/>
            <p:cNvSpPr/>
            <p:nvPr/>
          </p:nvSpPr>
          <p:spPr>
            <a:xfrm>
              <a:off x="4704" y="2064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5"/>
            <p:cNvSpPr/>
            <p:nvPr/>
          </p:nvSpPr>
          <p:spPr>
            <a:xfrm>
              <a:off x="4883" y="2064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5"/>
            <p:cNvSpPr/>
            <p:nvPr/>
          </p:nvSpPr>
          <p:spPr>
            <a:xfrm>
              <a:off x="5062" y="2064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5"/>
            <p:cNvSpPr/>
            <p:nvPr/>
          </p:nvSpPr>
          <p:spPr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5"/>
            <p:cNvSpPr/>
            <p:nvPr/>
          </p:nvSpPr>
          <p:spPr>
            <a:xfrm>
              <a:off x="4704" y="2243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5"/>
            <p:cNvSpPr/>
            <p:nvPr/>
          </p:nvSpPr>
          <p:spPr>
            <a:xfrm>
              <a:off x="4883" y="2243"/>
              <a:ext cx="127" cy="127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5"/>
            <p:cNvSpPr/>
            <p:nvPr/>
          </p:nvSpPr>
          <p:spPr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5"/>
            <p:cNvSpPr/>
            <p:nvPr/>
          </p:nvSpPr>
          <p:spPr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5"/>
            <p:cNvSpPr/>
            <p:nvPr/>
          </p:nvSpPr>
          <p:spPr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5"/>
            <p:cNvSpPr/>
            <p:nvPr/>
          </p:nvSpPr>
          <p:spPr>
            <a:xfrm>
              <a:off x="4704" y="2421"/>
              <a:ext cx="127" cy="128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5"/>
            <p:cNvSpPr/>
            <p:nvPr/>
          </p:nvSpPr>
          <p:spPr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5"/>
            <p:cNvSpPr/>
            <p:nvPr/>
          </p:nvSpPr>
          <p:spPr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5"/>
            <p:cNvSpPr/>
            <p:nvPr/>
          </p:nvSpPr>
          <p:spPr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5"/>
            <p:cNvSpPr/>
            <p:nvPr/>
          </p:nvSpPr>
          <p:spPr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5"/>
            <p:cNvSpPr/>
            <p:nvPr/>
          </p:nvSpPr>
          <p:spPr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5"/>
            <p:cNvSpPr/>
            <p:nvPr/>
          </p:nvSpPr>
          <p:spPr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5"/>
            <p:cNvSpPr/>
            <p:nvPr/>
          </p:nvSpPr>
          <p:spPr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5"/>
            <p:cNvSpPr/>
            <p:nvPr/>
          </p:nvSpPr>
          <p:spPr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5"/>
            <p:cNvSpPr/>
            <p:nvPr/>
          </p:nvSpPr>
          <p:spPr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5"/>
            <p:cNvSpPr/>
            <p:nvPr/>
          </p:nvSpPr>
          <p:spPr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5"/>
            <p:cNvSpPr/>
            <p:nvPr/>
          </p:nvSpPr>
          <p:spPr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5"/>
            <p:cNvSpPr/>
            <p:nvPr/>
          </p:nvSpPr>
          <p:spPr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5"/>
            <p:cNvSpPr/>
            <p:nvPr/>
          </p:nvSpPr>
          <p:spPr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5"/>
            <p:cNvSpPr/>
            <p:nvPr/>
          </p:nvSpPr>
          <p:spPr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5"/>
            <p:cNvSpPr/>
            <p:nvPr/>
          </p:nvSpPr>
          <p:spPr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5"/>
            <p:cNvSpPr/>
            <p:nvPr/>
          </p:nvSpPr>
          <p:spPr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5"/>
            <p:cNvSpPr/>
            <p:nvPr/>
          </p:nvSpPr>
          <p:spPr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82" name="Google Shape;82;p25"/>
          <p:cNvCxnSpPr/>
          <p:nvPr/>
        </p:nvCxnSpPr>
        <p:spPr>
          <a:xfrm>
            <a:off x="304800" y="2819400"/>
            <a:ext cx="8229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3" name="Google Shape;83;p25"/>
          <p:cNvSpPr txBox="1">
            <a:spLocks noGrp="1"/>
          </p:cNvSpPr>
          <p:nvPr>
            <p:ph type="ctrTitle"/>
          </p:nvPr>
        </p:nvSpPr>
        <p:spPr>
          <a:xfrm>
            <a:off x="315913" y="466725"/>
            <a:ext cx="6781800" cy="21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>
              <a:lnSpc>
                <a:spcPct val="100000"/>
              </a:lnSpc>
              <a:spcBef>
                <a:spcPts val="725"/>
              </a:spcBef>
              <a:spcAft>
                <a:spcPts val="0"/>
              </a:spcAft>
              <a:buSzPts val="3480"/>
              <a:buFont typeface="Arial"/>
              <a:buNone/>
              <a:defRPr sz="2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90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350"/>
              <a:buChar char="▪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85" name="Google Shape;85;p2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 rot="5400000">
            <a:off x="2632869" y="34132"/>
            <a:ext cx="4411663" cy="7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  <a:defRPr/>
            </a:lvl1pPr>
            <a:lvl2pPr marL="914400" lvl="1" indent="-29146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Char char="●"/>
              <a:defRPr/>
            </a:lvl2pPr>
            <a:lvl3pPr marL="1371600" lvl="2" indent="-2857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90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5"/>
          <p:cNvSpPr txBox="1">
            <a:spLocks noGrp="1"/>
          </p:cNvSpPr>
          <p:nvPr>
            <p:ph type="title"/>
          </p:nvPr>
        </p:nvSpPr>
        <p:spPr>
          <a:xfrm rot="5400000">
            <a:off x="4642643" y="2043907"/>
            <a:ext cx="5707063" cy="207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5"/>
          <p:cNvSpPr txBox="1">
            <a:spLocks noGrp="1"/>
          </p:cNvSpPr>
          <p:nvPr>
            <p:ph type="body" idx="1"/>
          </p:nvPr>
        </p:nvSpPr>
        <p:spPr>
          <a:xfrm rot="5400000">
            <a:off x="413543" y="43657"/>
            <a:ext cx="5707063" cy="6076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  <a:defRPr/>
            </a:lvl1pPr>
            <a:lvl2pPr marL="914400" lvl="1" indent="-29146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Char char="●"/>
              <a:defRPr/>
            </a:lvl2pPr>
            <a:lvl3pPr marL="1371600" lvl="2" indent="-2857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90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6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73914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  <a:defRPr/>
            </a:lvl1pPr>
            <a:lvl2pPr marL="914400" lvl="1" indent="-29146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Char char="●"/>
              <a:defRPr/>
            </a:lvl2pPr>
            <a:lvl3pPr marL="1371600" lvl="2" indent="-28575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900"/>
              <a:buChar char="●"/>
              <a:defRPr/>
            </a:lvl3pPr>
            <a:lvl4pPr marL="1828800" lvl="3" indent="-314325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350"/>
              <a:buChar char="▪"/>
              <a:defRPr/>
            </a:lvl4pPr>
            <a:lvl5pPr marL="2286000" lvl="4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91" name="Google Shape;91;p2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  <a:defRPr sz="1800"/>
            </a:lvl2pPr>
            <a:lvl3pPr marL="1371600" lvl="2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800"/>
              <a:buNone/>
              <a:defRPr sz="1600"/>
            </a:lvl3pPr>
            <a:lvl4pPr marL="1828800" lvl="3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050"/>
              <a:buNone/>
              <a:defRPr sz="1400"/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9pPr>
          </a:lstStyle>
          <a:p>
            <a:endParaRPr/>
          </a:p>
        </p:txBody>
      </p:sp>
      <p:sp>
        <p:nvSpPr>
          <p:cNvPr id="97" name="Google Shape;97;p2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8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8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36195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Arial"/>
              <a:buNone/>
              <a:defRPr sz="2800"/>
            </a:lvl1pPr>
            <a:lvl2pPr marL="914400" lvl="1" indent="-31241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20"/>
              <a:buChar char="●"/>
              <a:defRPr sz="2400"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2000"/>
            </a:lvl3pPr>
            <a:lvl4pPr marL="1828800" lvl="3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7pPr>
            <a:lvl8pPr marL="3657600" lvl="7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8pPr>
            <a:lvl9pPr marL="4114800" lvl="8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9pPr>
          </a:lstStyle>
          <a:p>
            <a:endParaRPr/>
          </a:p>
        </p:txBody>
      </p:sp>
      <p:sp>
        <p:nvSpPr>
          <p:cNvPr id="103" name="Google Shape;103;p28"/>
          <p:cNvSpPr txBox="1">
            <a:spLocks noGrp="1"/>
          </p:cNvSpPr>
          <p:nvPr>
            <p:ph type="body" idx="2"/>
          </p:nvPr>
        </p:nvSpPr>
        <p:spPr>
          <a:xfrm>
            <a:off x="4914900" y="1524000"/>
            <a:ext cx="36195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Arial"/>
              <a:buNone/>
              <a:defRPr sz="2800"/>
            </a:lvl1pPr>
            <a:lvl2pPr marL="914400" lvl="1" indent="-31241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20"/>
              <a:buChar char="●"/>
              <a:defRPr sz="2400"/>
            </a:lvl2pPr>
            <a:lvl3pPr marL="1371600" lvl="2" indent="-292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00"/>
              <a:buChar char="●"/>
              <a:defRPr sz="2000"/>
            </a:lvl3pPr>
            <a:lvl4pPr marL="1828800" lvl="3" indent="-31432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350"/>
              <a:buChar char="▪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5pPr>
            <a:lvl6pPr marL="2743200" lvl="5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6pPr>
            <a:lvl7pPr marL="3200400" lvl="6" indent="-320039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7pPr>
            <a:lvl8pPr marL="3657600" lvl="7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8pPr>
            <a:lvl9pPr marL="4114800" lvl="8" indent="-32004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40"/>
              <a:buChar char="▪"/>
              <a:defRPr sz="1800"/>
            </a:lvl9pPr>
          </a:lstStyle>
          <a:p>
            <a:endParaRPr/>
          </a:p>
        </p:txBody>
      </p:sp>
      <p:sp>
        <p:nvSpPr>
          <p:cNvPr id="104" name="Google Shape;104;p2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0" name="Google Shape;110;p2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Font typeface="Arial"/>
              <a:buNone/>
              <a:defRPr sz="2400"/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2000"/>
            </a:lvl2pPr>
            <a:lvl3pPr marL="1371600" lvl="2" indent="-2857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●"/>
              <a:defRPr sz="1800"/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Char char="▪"/>
              <a:defRPr sz="1600"/>
            </a:lvl4pPr>
            <a:lvl5pPr marL="2286000" lvl="4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5pPr>
            <a:lvl6pPr marL="2743200" lvl="5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6pPr>
            <a:lvl7pPr marL="3200400" lvl="6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7pPr>
            <a:lvl8pPr marL="3657600" lvl="7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8pPr>
            <a:lvl9pPr marL="4114800" lvl="8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9pPr>
          </a:lstStyle>
          <a:p>
            <a:endParaRPr/>
          </a:p>
        </p:txBody>
      </p:sp>
      <p:sp>
        <p:nvSpPr>
          <p:cNvPr id="111" name="Google Shape;111;p2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Font typeface="Arial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80"/>
              <a:buFont typeface="Arial"/>
              <a:buNone/>
              <a:defRPr sz="2400"/>
            </a:lvl1pPr>
            <a:lvl2pPr marL="914400" lvl="1" indent="-298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2000"/>
            </a:lvl2pPr>
            <a:lvl3pPr marL="1371600" lvl="2" indent="-2857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Char char="●"/>
              <a:defRPr sz="1800"/>
            </a:lvl3pPr>
            <a:lvl4pPr marL="1828800" lvl="3" indent="-30480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200"/>
              <a:buChar char="▪"/>
              <a:defRPr sz="1600"/>
            </a:lvl4pPr>
            <a:lvl5pPr marL="2286000" lvl="4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5pPr>
            <a:lvl6pPr marL="2743200" lvl="5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6pPr>
            <a:lvl7pPr marL="3200400" lvl="6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7pPr>
            <a:lvl8pPr marL="3657600" lvl="7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8pPr>
            <a:lvl9pPr marL="4114800" lvl="8" indent="-309879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280"/>
              <a:buChar char="▪"/>
              <a:defRPr sz="160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840"/>
              <a:buFont typeface="Arial"/>
              <a:buNone/>
              <a:defRPr sz="3200"/>
            </a:lvl1pPr>
            <a:lvl2pPr marL="914400" lvl="1" indent="-32639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40"/>
              <a:buChar char="●"/>
              <a:defRPr sz="2800"/>
            </a:lvl2pPr>
            <a:lvl3pPr marL="1371600" lvl="2" indent="-3048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200"/>
              <a:buChar char="●"/>
              <a:defRPr sz="2400"/>
            </a:lvl3pPr>
            <a:lvl4pPr marL="1828800" lvl="3" indent="-32385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500"/>
              <a:buChar char="▪"/>
              <a:defRPr sz="2000"/>
            </a:lvl4pPr>
            <a:lvl5pPr marL="2286000" lvl="4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2000"/>
            </a:lvl5pPr>
            <a:lvl6pPr marL="2743200" lvl="5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2000"/>
            </a:lvl6pPr>
            <a:lvl7pPr marL="3200400" lvl="6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2000"/>
            </a:lvl7pPr>
            <a:lvl8pPr marL="3657600" lvl="7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2000"/>
            </a:lvl8pPr>
            <a:lvl9pPr marL="4114800" lvl="8" indent="-330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▪"/>
              <a:defRPr sz="2000"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ts val="168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5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3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84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272"/>
              </a:buClr>
              <a:buSzPts val="154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666600"/>
              </a:buClr>
              <a:buSzPts val="12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6004C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4545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4C4C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06060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4C4C"/>
              </a:buClr>
              <a:buSzPts val="16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50"/>
              </a:spcBef>
              <a:spcAft>
                <a:spcPts val="0"/>
              </a:spcAft>
              <a:buSzPts val="1680"/>
              <a:buFont typeface="Arial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5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36" name="Google Shape;136;p3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60"/>
              <a:buChar char="●"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4"/>
          <p:cNvCxnSpPr/>
          <p:nvPr/>
        </p:nvCxnSpPr>
        <p:spPr>
          <a:xfrm>
            <a:off x="7962900" y="152400"/>
            <a:ext cx="0" cy="15240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1" name="Google Shape;11;p24"/>
          <p:cNvGrpSpPr/>
          <p:nvPr/>
        </p:nvGrpSpPr>
        <p:grpSpPr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2" name="Google Shape;12;p24"/>
            <p:cNvSpPr/>
            <p:nvPr/>
          </p:nvSpPr>
          <p:spPr>
            <a:xfrm>
              <a:off x="5136" y="960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4"/>
            <p:cNvSpPr/>
            <p:nvPr/>
          </p:nvSpPr>
          <p:spPr>
            <a:xfrm>
              <a:off x="5248" y="960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4"/>
            <p:cNvSpPr/>
            <p:nvPr/>
          </p:nvSpPr>
          <p:spPr>
            <a:xfrm>
              <a:off x="5360" y="960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4"/>
            <p:cNvSpPr/>
            <p:nvPr/>
          </p:nvSpPr>
          <p:spPr>
            <a:xfrm>
              <a:off x="5136" y="1072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5248" y="1072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5360" y="1072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5136" y="1184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5248" y="1184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5136" y="1296"/>
              <a:ext cx="80" cy="8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4"/>
            <p:cNvSpPr/>
            <p:nvPr/>
          </p:nvSpPr>
          <p:spPr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4"/>
            <p:cNvSpPr/>
            <p:nvPr/>
          </p:nvSpPr>
          <p:spPr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4"/>
            <p:cNvSpPr/>
            <p:nvPr/>
          </p:nvSpPr>
          <p:spPr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4"/>
            <p:cNvSpPr/>
            <p:nvPr/>
          </p:nvSpPr>
          <p:spPr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4"/>
            <p:cNvSpPr/>
            <p:nvPr/>
          </p:nvSpPr>
          <p:spPr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4"/>
            <p:cNvSpPr/>
            <p:nvPr/>
          </p:nvSpPr>
          <p:spPr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4"/>
            <p:cNvSpPr/>
            <p:nvPr/>
          </p:nvSpPr>
          <p:spPr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820"/>
                <a:buFont typeface="Noto Sans Symbols"/>
                <a:buNone/>
              </a:pPr>
              <a:endPara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7391400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3240"/>
              <a:buFont typeface="Arial"/>
              <a:buNone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24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C7272"/>
              </a:buClr>
              <a:buSzPts val="1320"/>
              <a:buFont typeface="Noto Sans Symbols"/>
              <a:buChar char="●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66600"/>
              </a:buClr>
              <a:buSzPts val="1100"/>
              <a:buFont typeface="Noto Sans Symbols"/>
              <a:buChar char="●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26004C"/>
              </a:buClr>
              <a:buSzPts val="15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4545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4C4C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606060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324C4C"/>
              </a:buClr>
              <a:buSzPts val="16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accent2"/>
              </a:buClr>
              <a:buSzPts val="1820"/>
              <a:buFont typeface="Noto Sans Symbols"/>
              <a:buChar char="●"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mailto:dou.20@mail.ru" TargetMode="External"/><Relationship Id="rId7" Type="http://schemas.openxmlformats.org/officeDocument/2006/relationships/image" Target="../media/image76.jpg"/><Relationship Id="rId12" Type="http://schemas.openxmlformats.org/officeDocument/2006/relationships/image" Target="../media/image8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80.png"/><Relationship Id="rId5" Type="http://schemas.openxmlformats.org/officeDocument/2006/relationships/hyperlink" Target="https://www.instagram.com/dou20lip/" TargetMode="External"/><Relationship Id="rId10" Type="http://schemas.openxmlformats.org/officeDocument/2006/relationships/image" Target="../media/image79.jpg"/><Relationship Id="rId4" Type="http://schemas.openxmlformats.org/officeDocument/2006/relationships/hyperlink" Target="http://mdou20.ru" TargetMode="External"/><Relationship Id="rId9" Type="http://schemas.openxmlformats.org/officeDocument/2006/relationships/image" Target="../media/image7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dou.20@mail.ru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hyperlink" Target="http://mdou20.r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"/>
          <p:cNvSpPr txBox="1">
            <a:spLocks noGrp="1"/>
          </p:cNvSpPr>
          <p:nvPr>
            <p:ph type="ctrTitle"/>
          </p:nvPr>
        </p:nvSpPr>
        <p:spPr>
          <a:xfrm>
            <a:off x="328345" y="1289468"/>
            <a:ext cx="6769500" cy="11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Внедрение инструментов эффективного организационного управления </a:t>
            </a:r>
            <a:endParaRPr sz="2800"/>
          </a:p>
        </p:txBody>
      </p:sp>
      <p:sp>
        <p:nvSpPr>
          <p:cNvPr id="157" name="Google Shape;157;p1"/>
          <p:cNvSpPr txBox="1">
            <a:spLocks noGrp="1"/>
          </p:cNvSpPr>
          <p:nvPr>
            <p:ph type="subTitle" idx="1"/>
          </p:nvPr>
        </p:nvSpPr>
        <p:spPr>
          <a:xfrm>
            <a:off x="0" y="6093296"/>
            <a:ext cx="39441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80"/>
              <a:buFont typeface="Arial"/>
              <a:buNone/>
            </a:pPr>
            <a:r>
              <a:rPr lang="ru-RU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ДОУ № 20 г. Липецк</a:t>
            </a: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8" name="Google Shape;158;p1" descr="C:\Users\User\Desktop\log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345" y="197934"/>
            <a:ext cx="559461" cy="62233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59" name="Google Shape;159;p1"/>
          <p:cNvSpPr/>
          <p:nvPr/>
        </p:nvSpPr>
        <p:spPr>
          <a:xfrm>
            <a:off x="939556" y="220101"/>
            <a:ext cx="1089900" cy="600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None/>
            </a:pPr>
            <a:r>
              <a:rPr lang="ru-RU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Липецкая 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50"/>
              <a:buFont typeface="Noto Sans Symbols"/>
              <a:buNone/>
            </a:pPr>
            <a:r>
              <a:rPr lang="ru-RU" sz="15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область</a:t>
            </a:r>
            <a:endParaRPr sz="14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Google Shape;1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63077" y="298479"/>
            <a:ext cx="2080924" cy="142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91138" y="2838343"/>
            <a:ext cx="4097625" cy="325495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"/>
          <p:cNvSpPr txBox="1"/>
          <p:nvPr/>
        </p:nvSpPr>
        <p:spPr>
          <a:xfrm>
            <a:off x="419394" y="2605319"/>
            <a:ext cx="6769500" cy="13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-RU" sz="28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Бережливые решения </a:t>
            </a:r>
            <a:r>
              <a:rPr lang="ru-RU" sz="28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/>
            </a:r>
            <a:br>
              <a:rPr lang="ru-RU" sz="2800" b="1" i="0" u="none" strike="noStrike" cap="none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rPr>
            </a:br>
            <a:endParaRPr sz="2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1"/>
          <p:cNvSpPr txBox="1">
            <a:spLocks noGrp="1"/>
          </p:cNvSpPr>
          <p:nvPr>
            <p:ph type="title"/>
          </p:nvPr>
        </p:nvSpPr>
        <p:spPr>
          <a:xfrm>
            <a:off x="220225" y="112935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           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700">
                <a:latin typeface="Times New Roman"/>
                <a:ea typeface="Times New Roman"/>
                <a:cs typeface="Times New Roman"/>
                <a:sym typeface="Times New Roman"/>
              </a:rPr>
              <a:t>Введение мотивационной системы на основании KPI (целей работы сотрудников)</a:t>
            </a: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11"/>
          <p:cNvSpPr txBox="1">
            <a:spLocks noGrp="1"/>
          </p:cNvSpPr>
          <p:nvPr>
            <p:ph type="body" idx="1"/>
          </p:nvPr>
        </p:nvSpPr>
        <p:spPr>
          <a:xfrm>
            <a:off x="150600" y="1630775"/>
            <a:ext cx="87309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96480"/>
              <a:buFont typeface="Arial"/>
              <a:buNone/>
            </a:pPr>
            <a:endParaRPr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8540"/>
              <a:buFont typeface="Arial"/>
              <a:buNone/>
            </a:pPr>
            <a:r>
              <a:rPr lang="ru-RU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Проблема:</a:t>
            </a:r>
            <a:r>
              <a:rPr lang="ru-RU" sz="2400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400" b="1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4199"/>
              <a:buFont typeface="Arial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Отсутствие четких критериев оценки персонала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21827"/>
              <a:buFont typeface="Times New Roman"/>
              <a:buNone/>
            </a:pPr>
            <a:r>
              <a:rPr lang="ru-RU" sz="2758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Целевой показатель</a:t>
            </a:r>
            <a:endParaRPr sz="2658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4400"/>
              <a:buFont typeface="Times New Roman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Разработаны KPI показатели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34400"/>
              <a:buFont typeface="Times New Roman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работы сотрудников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000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201"/>
              <a:buFont typeface="Arial"/>
              <a:buNone/>
            </a:pPr>
            <a:r>
              <a:rPr lang="ru-RU" sz="3482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Что такое Мотивационная   система KPI?</a:t>
            </a:r>
            <a:endParaRPr sz="2582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20000"/>
              <a:buFont typeface="Arial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19999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ct val="120000"/>
              <a:buFont typeface="Arial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7" name="Google Shape;28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901" y="0"/>
            <a:ext cx="1096874" cy="11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8325" y="2104400"/>
            <a:ext cx="2153500" cy="1419201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1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262650" y="4763025"/>
            <a:ext cx="8618700" cy="15852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ru-RU" sz="2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показатель достижения результата в той или иной деятельности, который возможно оцифровать и измерить</a:t>
            </a:r>
            <a:endParaRPr sz="2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endParaRPr sz="27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"/>
          <p:cNvSpPr txBox="1">
            <a:spLocks noGrp="1"/>
          </p:cNvSpPr>
          <p:nvPr>
            <p:ph type="body" idx="1"/>
          </p:nvPr>
        </p:nvSpPr>
        <p:spPr>
          <a:xfrm>
            <a:off x="423775" y="2659900"/>
            <a:ext cx="46608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000"/>
              <a:t> </a:t>
            </a: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Разработка критериев                              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оценки работы сотрудников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Ознакомление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endParaRPr sz="2000"/>
          </a:p>
        </p:txBody>
      </p:sp>
      <p:pic>
        <p:nvPicPr>
          <p:cNvPr id="296" name="Google Shape;29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7750" y="3814218"/>
            <a:ext cx="3737501" cy="279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13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11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8" name="Google Shape;29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62" y="996825"/>
            <a:ext cx="1561076" cy="156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18500" y="1076000"/>
            <a:ext cx="1402748" cy="1402748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13"/>
          <p:cNvSpPr txBox="1">
            <a:spLocks noGrp="1"/>
          </p:cNvSpPr>
          <p:nvPr>
            <p:ph type="title"/>
          </p:nvPr>
        </p:nvSpPr>
        <p:spPr>
          <a:xfrm>
            <a:off x="4734700" y="114225"/>
            <a:ext cx="2909700" cy="8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5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5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500"/>
              <a:t>   </a:t>
            </a: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Инструменты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525650" y="492225"/>
            <a:ext cx="2415300" cy="5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</a:t>
            </a:r>
            <a:r>
              <a:rPr lang="ru-RU" sz="1700"/>
              <a:t>  </a:t>
            </a:r>
            <a:endParaRPr sz="2900" b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Мероприятия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2" name="Google Shape;302;p13"/>
          <p:cNvSpPr txBox="1">
            <a:spLocks noGrp="1"/>
          </p:cNvSpPr>
          <p:nvPr>
            <p:ph type="body" idx="1"/>
          </p:nvPr>
        </p:nvSpPr>
        <p:spPr>
          <a:xfrm>
            <a:off x="5270925" y="2718950"/>
            <a:ext cx="46608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Проработан муниципальный </a:t>
            </a:r>
            <a:b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мониторинг системы образования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3" name="Google Shape;303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91888" y="2776886"/>
            <a:ext cx="325376" cy="29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788" y="3357936"/>
            <a:ext cx="325376" cy="29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788" y="2718961"/>
            <a:ext cx="325376" cy="29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2"/>
          <p:cNvSpPr txBox="1">
            <a:spLocks noGrp="1"/>
          </p:cNvSpPr>
          <p:nvPr>
            <p:ph type="title"/>
          </p:nvPr>
        </p:nvSpPr>
        <p:spPr>
          <a:xfrm>
            <a:off x="202075" y="424025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  Разработанные критерии для управленческой команды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2" name="Google Shape;31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8175" y="4032526"/>
            <a:ext cx="2679375" cy="26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2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12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14" name="Google Shape;314;p12"/>
          <p:cNvGraphicFramePr/>
          <p:nvPr/>
        </p:nvGraphicFramePr>
        <p:xfrm>
          <a:off x="264650" y="1646700"/>
          <a:ext cx="8324800" cy="4840575"/>
        </p:xfrm>
        <a:graphic>
          <a:graphicData uri="http://schemas.openxmlformats.org/drawingml/2006/table">
            <a:tbl>
              <a:tblPr>
                <a:noFill/>
                <a:tableStyleId>{D3C26E59-6EB8-4631-BE25-FA8A98191A3D}</a:tableStyleId>
              </a:tblPr>
              <a:tblGrid>
                <a:gridCol w="2928425"/>
                <a:gridCol w="2413000"/>
                <a:gridCol w="2983375"/>
              </a:tblGrid>
              <a:tr h="6594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8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181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показатель посещаемости воспитанников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отсутствие обоснованных жалоб на условия качества   образовательного процесса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отсутствие случаев травматизма среди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воспитанников во время пребывания в ДОУ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представление опыта ДОУ на публичных мероприятия в сфере образования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доля работников-члены   первичной профсоюзной организации ДОУ в общем количестве работников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отсутствие случаев   травматизма среди сотрудников при исполнении должностных обязанностей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исполнение бюджета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достижение значений         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показателей средней               заработной  платы пед.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работников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315" name="Google Shape;31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00" y="1774925"/>
            <a:ext cx="2348100" cy="46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9625" y="1763916"/>
            <a:ext cx="2159100" cy="475734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2"/>
          <p:cNvSpPr txBox="1"/>
          <p:nvPr/>
        </p:nvSpPr>
        <p:spPr>
          <a:xfrm>
            <a:off x="6299625" y="1770925"/>
            <a:ext cx="305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Главный бухгалтер</a:t>
            </a:r>
            <a:endParaRPr/>
          </a:p>
        </p:txBody>
      </p:sp>
      <p:pic>
        <p:nvPicPr>
          <p:cNvPr id="318" name="Google Shape;31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303" y="4998962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303" y="3122874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303" y="2438437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178" y="2438437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48228" y="2438437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18178" y="2933062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57678" y="3347262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7675" y="1763900"/>
            <a:ext cx="2272675" cy="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2"/>
          <p:cNvSpPr txBox="1"/>
          <p:nvPr/>
        </p:nvSpPr>
        <p:spPr>
          <a:xfrm>
            <a:off x="3300375" y="1770925"/>
            <a:ext cx="305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Заместитель по АХЧ</a:t>
            </a:r>
            <a:endParaRPr/>
          </a:p>
        </p:txBody>
      </p:sp>
      <p:sp>
        <p:nvSpPr>
          <p:cNvPr id="327" name="Google Shape;327;p12"/>
          <p:cNvSpPr txBox="1"/>
          <p:nvPr/>
        </p:nvSpPr>
        <p:spPr>
          <a:xfrm>
            <a:off x="453900" y="17684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Заместитель по УВР</a:t>
            </a:r>
            <a:endParaRPr/>
          </a:p>
        </p:txBody>
      </p:sp>
      <p:pic>
        <p:nvPicPr>
          <p:cNvPr id="328" name="Google Shape;32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0290" y="4032537"/>
            <a:ext cx="200374" cy="189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8069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08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                  Повышение эффективности 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8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   производительности управленческого процесса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3700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</a:t>
            </a:r>
            <a:endParaRPr sz="220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5" name="Google Shape;33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5850" y="-3"/>
            <a:ext cx="972175" cy="102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4"/>
          <p:cNvSpPr txBox="1">
            <a:spLocks noGrp="1"/>
          </p:cNvSpPr>
          <p:nvPr>
            <p:ph type="body" idx="1"/>
          </p:nvPr>
        </p:nvSpPr>
        <p:spPr>
          <a:xfrm>
            <a:off x="228600" y="1592600"/>
            <a:ext cx="8915400" cy="420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40"/>
              <a:buNone/>
            </a:pPr>
            <a:r>
              <a:rPr lang="ru-RU" sz="20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</a:t>
            </a:r>
            <a:r>
              <a:rPr lang="ru-RU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Проблема</a:t>
            </a: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Нерациональное распределение полномочий и ответственности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40"/>
              <a:buNone/>
            </a:pPr>
            <a:r>
              <a:rPr lang="ru-RU" sz="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Целевой показатель</a:t>
            </a: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2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Разработана общая инструкция по управлению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 sz="1800">
                <a:latin typeface="Times New Roman"/>
                <a:ea typeface="Times New Roman"/>
                <a:cs typeface="Times New Roman"/>
                <a:sym typeface="Times New Roman"/>
              </a:rPr>
              <a:t>Разработка и применение описания рабочего места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7" name="Google Shape;33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675" y="1524000"/>
            <a:ext cx="1442004" cy="964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4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13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14"/>
          <p:cNvSpPr txBox="1">
            <a:spLocks noGrp="1"/>
          </p:cNvSpPr>
          <p:nvPr>
            <p:ph type="title"/>
          </p:nvPr>
        </p:nvSpPr>
        <p:spPr>
          <a:xfrm>
            <a:off x="453900" y="4719238"/>
            <a:ext cx="75246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300">
                <a:latin typeface="Times New Roman"/>
                <a:ea typeface="Times New Roman"/>
                <a:cs typeface="Times New Roman"/>
                <a:sym typeface="Times New Roman"/>
              </a:rPr>
              <a:t>Что такое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>
                <a:latin typeface="Times New Roman"/>
                <a:ea typeface="Times New Roman"/>
                <a:cs typeface="Times New Roman"/>
                <a:sym typeface="Times New Roman"/>
              </a:rPr>
              <a:t>эффективность производительности управленческого процесса?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20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80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2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14"/>
          <p:cNvSpPr txBox="1">
            <a:spLocks noGrp="1"/>
          </p:cNvSpPr>
          <p:nvPr>
            <p:ph type="body" idx="1"/>
          </p:nvPr>
        </p:nvSpPr>
        <p:spPr>
          <a:xfrm>
            <a:off x="396675" y="5064800"/>
            <a:ext cx="7391400" cy="7344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 sz="2500">
                <a:highlight>
                  <a:srgbClr val="D9D2E9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-это своеобразный измеритель эффективности труда</a:t>
            </a:r>
            <a:endParaRPr sz="2500">
              <a:highlight>
                <a:srgbClr val="D9D2E9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1" name="Google Shape;34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76525" y="2536175"/>
            <a:ext cx="1442000" cy="1516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6"/>
          <p:cNvSpPr txBox="1">
            <a:spLocks noGrp="1"/>
          </p:cNvSpPr>
          <p:nvPr>
            <p:ph type="title"/>
          </p:nvPr>
        </p:nvSpPr>
        <p:spPr>
          <a:xfrm>
            <a:off x="366825" y="375000"/>
            <a:ext cx="2412600" cy="7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Мероприятия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8" name="Google Shape;348;p16"/>
          <p:cNvSpPr txBox="1">
            <a:spLocks noGrp="1"/>
          </p:cNvSpPr>
          <p:nvPr>
            <p:ph type="body" idx="1"/>
          </p:nvPr>
        </p:nvSpPr>
        <p:spPr>
          <a:xfrm>
            <a:off x="308925" y="2271025"/>
            <a:ext cx="3838200" cy="43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545"/>
              <a:buFont typeface="Arial"/>
              <a:buNone/>
            </a:pPr>
            <a:endParaRPr sz="20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545"/>
              <a:buFont typeface="Arial"/>
              <a:buNone/>
            </a:pPr>
            <a:endParaRPr sz="20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8545"/>
              <a:buFont typeface="Arial"/>
              <a:buNone/>
            </a:pPr>
            <a:endParaRPr sz="209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8548"/>
              <a:buFont typeface="Arial"/>
              <a:buNone/>
            </a:pPr>
            <a:r>
              <a:rPr lang="ru-RU" sz="2640">
                <a:latin typeface="Times New Roman"/>
                <a:ea typeface="Times New Roman"/>
                <a:cs typeface="Times New Roman"/>
                <a:sym typeface="Times New Roman"/>
              </a:rPr>
              <a:t>Проанализировать существующий уровень самоорганизации и самоконтроля управленческой команды с помощью диагностических опросов.</a:t>
            </a:r>
            <a:endParaRPr sz="264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8548"/>
              <a:buFont typeface="Arial"/>
              <a:buNone/>
            </a:pPr>
            <a:r>
              <a:rPr lang="ru-RU" sz="2640">
                <a:latin typeface="Times New Roman"/>
                <a:ea typeface="Times New Roman"/>
                <a:cs typeface="Times New Roman"/>
                <a:sym typeface="Times New Roman"/>
              </a:rPr>
              <a:t>Составление фотографии рабочего дня в течении двух недель.</a:t>
            </a:r>
            <a:endParaRPr sz="264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38548"/>
              <a:buFont typeface="Arial"/>
              <a:buNone/>
            </a:pPr>
            <a:r>
              <a:rPr lang="ru-RU" sz="2640">
                <a:latin typeface="Times New Roman"/>
                <a:ea typeface="Times New Roman"/>
                <a:cs typeface="Times New Roman"/>
                <a:sym typeface="Times New Roman"/>
              </a:rPr>
              <a:t>Ознакомление с общей инструкцией управления (ОИУ) через индивидуальные беседы с сотрудниками.</a:t>
            </a:r>
            <a:endParaRPr sz="264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90000"/>
              </a:lnSpc>
              <a:spcBef>
                <a:spcPts val="675"/>
              </a:spcBef>
              <a:spcAft>
                <a:spcPts val="0"/>
              </a:spcAft>
              <a:buSzPct val="38548"/>
              <a:buNone/>
            </a:pPr>
            <a:r>
              <a:rPr lang="ru-RU" sz="2640">
                <a:latin typeface="Times New Roman"/>
                <a:ea typeface="Times New Roman"/>
                <a:cs typeface="Times New Roman"/>
                <a:sym typeface="Times New Roman"/>
              </a:rPr>
              <a:t>Разработка описания рабочего места (ОРМ) при активном участии самих сотрудников</a:t>
            </a:r>
            <a:endParaRPr sz="264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9" name="Google Shape;34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25" y="5779275"/>
            <a:ext cx="238651" cy="219307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6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14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1" name="Google Shape;35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25" y="2895412"/>
            <a:ext cx="238651" cy="2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25" y="4111125"/>
            <a:ext cx="238651" cy="2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25" y="4819150"/>
            <a:ext cx="238651" cy="219307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6"/>
          <p:cNvSpPr txBox="1"/>
          <p:nvPr/>
        </p:nvSpPr>
        <p:spPr>
          <a:xfrm>
            <a:off x="5185975" y="6465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Инструменты</a:t>
            </a:r>
            <a:endParaRPr sz="1700" b="1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16"/>
          <p:cNvSpPr txBox="1"/>
          <p:nvPr/>
        </p:nvSpPr>
        <p:spPr>
          <a:xfrm>
            <a:off x="5185975" y="1908063"/>
            <a:ext cx="3911400" cy="25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Диагностический опрос (фото)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Фотография рабочего дня(фото)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ОИУ (фото)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ОРМ (фото)</a:t>
            </a:r>
            <a:endParaRPr sz="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7025" y="3279112"/>
            <a:ext cx="238651" cy="2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7025" y="2895412"/>
            <a:ext cx="238651" cy="2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7025" y="4111125"/>
            <a:ext cx="238651" cy="2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97025" y="3719562"/>
            <a:ext cx="238651" cy="219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6825" y="1215900"/>
            <a:ext cx="1409150" cy="140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3925" y="1306862"/>
            <a:ext cx="1227223" cy="1227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0972" y="4666797"/>
            <a:ext cx="2658400" cy="19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79f049ac2_6_12"/>
          <p:cNvSpPr txBox="1">
            <a:spLocks noGrp="1"/>
          </p:cNvSpPr>
          <p:nvPr>
            <p:ph type="title"/>
          </p:nvPr>
        </p:nvSpPr>
        <p:spPr>
          <a:xfrm>
            <a:off x="178000" y="328975"/>
            <a:ext cx="3916800" cy="49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1900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Фотография рабочего дня </a:t>
            </a:r>
            <a:endParaRPr sz="3700">
              <a:solidFill>
                <a:srgbClr val="26004C"/>
              </a:solidFill>
            </a:endParaRPr>
          </a:p>
        </p:txBody>
      </p:sp>
      <p:sp>
        <p:nvSpPr>
          <p:cNvPr id="369" name="Google Shape;369;gc79f049ac2_6_12"/>
          <p:cNvSpPr txBox="1">
            <a:spLocks noGrp="1"/>
          </p:cNvSpPr>
          <p:nvPr>
            <p:ph type="title"/>
          </p:nvPr>
        </p:nvSpPr>
        <p:spPr>
          <a:xfrm>
            <a:off x="4291025" y="328975"/>
            <a:ext cx="3669300" cy="49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Диагностический опрос</a:t>
            </a:r>
            <a:endParaRPr sz="3700">
              <a:solidFill>
                <a:srgbClr val="26004C"/>
              </a:solidFill>
            </a:endParaRPr>
          </a:p>
        </p:txBody>
      </p:sp>
      <p:sp>
        <p:nvSpPr>
          <p:cNvPr id="370" name="Google Shape;370;gc79f049ac2_6_12"/>
          <p:cNvSpPr txBox="1">
            <a:spLocks noGrp="1"/>
          </p:cNvSpPr>
          <p:nvPr>
            <p:ph type="title"/>
          </p:nvPr>
        </p:nvSpPr>
        <p:spPr>
          <a:xfrm>
            <a:off x="4999725" y="3429000"/>
            <a:ext cx="3225600" cy="49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ОИУ</a:t>
            </a:r>
            <a:endParaRPr sz="3700">
              <a:solidFill>
                <a:srgbClr val="26004C"/>
              </a:solidFill>
            </a:endParaRPr>
          </a:p>
        </p:txBody>
      </p:sp>
      <p:sp>
        <p:nvSpPr>
          <p:cNvPr id="371" name="Google Shape;371;gc79f049ac2_6_12"/>
          <p:cNvSpPr txBox="1">
            <a:spLocks noGrp="1"/>
          </p:cNvSpPr>
          <p:nvPr>
            <p:ph type="title"/>
          </p:nvPr>
        </p:nvSpPr>
        <p:spPr>
          <a:xfrm>
            <a:off x="453900" y="3429000"/>
            <a:ext cx="3225600" cy="499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ОРМ</a:t>
            </a:r>
            <a:endParaRPr sz="3700">
              <a:solidFill>
                <a:srgbClr val="26004C"/>
              </a:solidFill>
            </a:endParaRPr>
          </a:p>
        </p:txBody>
      </p:sp>
      <p:pic>
        <p:nvPicPr>
          <p:cNvPr id="372" name="Google Shape;372;gc79f049ac2_6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400" y="4125023"/>
            <a:ext cx="4202285" cy="192482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gc79f049ac2_6_12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4" name="Google Shape;374;gc79f049ac2_6_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000" y="1111925"/>
            <a:ext cx="4193075" cy="22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c79f049ac2_6_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8610" y="1009225"/>
            <a:ext cx="3466366" cy="227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c79f049ac2_6_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2000" y="4071800"/>
            <a:ext cx="3790351" cy="215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cafe84861e_0_14"/>
          <p:cNvSpPr txBox="1">
            <a:spLocks noGrp="1"/>
          </p:cNvSpPr>
          <p:nvPr>
            <p:ph type="title"/>
          </p:nvPr>
        </p:nvSpPr>
        <p:spPr>
          <a:xfrm>
            <a:off x="135750" y="782625"/>
            <a:ext cx="7696200" cy="1497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  </a:t>
            </a:r>
            <a:r>
              <a:rPr lang="ru-RU" sz="3100">
                <a:latin typeface="Times New Roman"/>
                <a:ea typeface="Times New Roman"/>
                <a:cs typeface="Times New Roman"/>
                <a:sym typeface="Times New Roman"/>
              </a:rPr>
              <a:t>Структура общей инструкции по управлению</a:t>
            </a:r>
            <a:endParaRPr sz="3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100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_____________________________________</a:t>
            </a:r>
            <a:endParaRPr sz="3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gcafe84861e_0_14"/>
          <p:cNvSpPr txBox="1">
            <a:spLocks noGrp="1"/>
          </p:cNvSpPr>
          <p:nvPr>
            <p:ph type="body" idx="1"/>
          </p:nvPr>
        </p:nvSpPr>
        <p:spPr>
          <a:xfrm>
            <a:off x="1167325" y="1923425"/>
            <a:ext cx="7367100" cy="4462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2746" algn="l" rtl="0">
              <a:lnSpc>
                <a:spcPct val="80000"/>
              </a:lnSpc>
              <a:spcBef>
                <a:spcPts val="675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Обязанности руководителя 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Права руководителя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Ответственность руководителя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Обязанности, права и ответственность сотрудников при управлении на основе принципа делегирования полномочий и ответственности.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Обязанности сотрудников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Права сотрудников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Принципы формирования команд и организации их работы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Правила замещения, наблюдения за рабочим местом или замены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274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28"/>
              <a:buFont typeface="Times New Roman"/>
              <a:buChar char="❏"/>
            </a:pPr>
            <a:r>
              <a:rPr lang="ru-RU" sz="2427">
                <a:latin typeface="Times New Roman"/>
                <a:ea typeface="Times New Roman"/>
                <a:cs typeface="Times New Roman"/>
                <a:sym typeface="Times New Roman"/>
              </a:rPr>
              <a:t>Порядок работы с жалобами на предприятии</a:t>
            </a:r>
            <a:endParaRPr sz="2427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80000"/>
              </a:lnSpc>
              <a:spcBef>
                <a:spcPts val="675"/>
              </a:spcBef>
              <a:spcAft>
                <a:spcPts val="0"/>
              </a:spcAft>
              <a:buSzPts val="1018"/>
              <a:buNone/>
            </a:pPr>
            <a:endParaRPr sz="222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4" name="Google Shape;384;gcafe84861e_0_14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16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5" name="Google Shape;385;gcafe84861e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00" y="93400"/>
            <a:ext cx="1309725" cy="13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cafe84861e_0_8"/>
          <p:cNvSpPr txBox="1">
            <a:spLocks noGrp="1"/>
          </p:cNvSpPr>
          <p:nvPr>
            <p:ph type="title"/>
          </p:nvPr>
        </p:nvSpPr>
        <p:spPr>
          <a:xfrm>
            <a:off x="268400" y="-103025"/>
            <a:ext cx="7696200" cy="1295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                Структура ОРМ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gcafe84861e_0_8"/>
          <p:cNvSpPr txBox="1">
            <a:spLocks noGrp="1"/>
          </p:cNvSpPr>
          <p:nvPr>
            <p:ph type="body" idx="1"/>
          </p:nvPr>
        </p:nvSpPr>
        <p:spPr>
          <a:xfrm>
            <a:off x="731800" y="1431150"/>
            <a:ext cx="7391400" cy="441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21640" algn="l" rtl="0">
              <a:spcBef>
                <a:spcPts val="675"/>
              </a:spcBef>
              <a:spcAft>
                <a:spcPts val="0"/>
              </a:spcAft>
              <a:buSzPts val="304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название должности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цели и задачи 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периодичность выполнения задач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функции (линейные, штабные,сервисные)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отношение подчиненности (кто является начальником рабочего места, а кто подчиненный)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заместительство (кто, на каких основаниях замещает сотрудника во время его отсутствия) 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 sz="2900"/>
          </a:p>
        </p:txBody>
      </p:sp>
      <p:sp>
        <p:nvSpPr>
          <p:cNvPr id="393" name="Google Shape;393;gcafe84861e_0_8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17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4" name="Google Shape;394;gcafe84861e_0_8"/>
          <p:cNvPicPr preferRelativeResize="0"/>
          <p:nvPr/>
        </p:nvPicPr>
        <p:blipFill rotWithShape="1">
          <a:blip r:embed="rId3">
            <a:alphaModFix/>
          </a:blip>
          <a:srcRect l="50000" t="73500" r="24431"/>
          <a:stretch/>
        </p:blipFill>
        <p:spPr>
          <a:xfrm>
            <a:off x="884325" y="0"/>
            <a:ext cx="1118701" cy="1084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c79f049ac2_6_0"/>
          <p:cNvSpPr txBox="1">
            <a:spLocks noGrp="1"/>
          </p:cNvSpPr>
          <p:nvPr>
            <p:ph type="body" idx="1"/>
          </p:nvPr>
        </p:nvSpPr>
        <p:spPr>
          <a:xfrm>
            <a:off x="238775" y="1485675"/>
            <a:ext cx="8271600" cy="49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6032"/>
              <a:buFont typeface="Arial"/>
              <a:buNone/>
            </a:pPr>
            <a:endParaRPr sz="7038"/>
          </a:p>
          <a:p>
            <a:pPr marL="457200" lvl="0" indent="-372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6324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точное установление задач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27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6324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объективная оценка профессиональных качеств сотрудника руководителем; появление стимула к повышению квалификации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самостоятельный самоконтроль и самоанализ со стороны сотрудника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независимость от руководителя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коллегиальное сотрудничество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помощь в освоении должности новому сотруднику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сохранение непрерывности производственного процесса при смене руководства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изменение поведения сотрудников к проактивной модели 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улучшение психологического климата внутри организации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сотрудники ощущают причастность к делам компании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414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imes New Roman"/>
              <a:buChar char="❏"/>
            </a:pPr>
            <a:r>
              <a:rPr lang="ru-RU" sz="8538">
                <a:latin typeface="Times New Roman"/>
                <a:ea typeface="Times New Roman"/>
                <a:cs typeface="Times New Roman"/>
                <a:sym typeface="Times New Roman"/>
              </a:rPr>
              <a:t>объективная оценка результатов работы сотрудников</a:t>
            </a:r>
            <a:endParaRPr sz="8538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sp>
        <p:nvSpPr>
          <p:cNvPr id="400" name="Google Shape;400;gc79f049ac2_6_0"/>
          <p:cNvSpPr/>
          <p:nvPr/>
        </p:nvSpPr>
        <p:spPr>
          <a:xfrm>
            <a:off x="357050" y="223625"/>
            <a:ext cx="7412100" cy="972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endParaRPr sz="1400" b="1" i="0" u="none" strike="noStrike" cap="none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ctr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ru-RU" sz="27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Преимущества ОРМ для сотрудников</a:t>
            </a:r>
            <a:endParaRPr sz="27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ctr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ru-RU" sz="27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_________________________________________</a:t>
            </a:r>
            <a:endParaRPr sz="27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1" name="Google Shape;401;gc79f049ac2_6_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2" name="Google Shape;402;gc79f049ac2_6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500" y="108325"/>
            <a:ext cx="1088200" cy="108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cafe84861e_0_2"/>
          <p:cNvSpPr txBox="1">
            <a:spLocks noGrp="1"/>
          </p:cNvSpPr>
          <p:nvPr>
            <p:ph type="title"/>
          </p:nvPr>
        </p:nvSpPr>
        <p:spPr>
          <a:xfrm>
            <a:off x="241875" y="361250"/>
            <a:ext cx="7696200" cy="1295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Преимущества ОРМ для руководителя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500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</a:t>
            </a:r>
            <a:endParaRPr sz="3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gcafe84861e_0_2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7391400" cy="441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21640" algn="l" rtl="0">
              <a:lnSpc>
                <a:spcPct val="80000"/>
              </a:lnSpc>
              <a:spcBef>
                <a:spcPts val="675"/>
              </a:spcBef>
              <a:spcAft>
                <a:spcPts val="0"/>
              </a:spcAft>
              <a:buSzPts val="304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обзор всех взаимосвязей между сотрудниками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216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4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мелкие конфликты и задачи решаются между сотрудниками, без привлечения руководства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216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4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происходит четкое распределение полномочий и обязанностей, что позволяет руководителю сфокусироваться на решение вопросов своего уровня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216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4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наблюдается существенный рост инициативы и предприимчивости сотрудников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2164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40"/>
              <a:buFont typeface="Times New Roman"/>
              <a:buChar char="❏"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улучшается система подготовки и принятий решений на всех уровнях компании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0" name="Google Shape;410;gcafe84861e_0_2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19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1" name="Google Shape;411;gcafe84861e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700" y="0"/>
            <a:ext cx="1525476" cy="1525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 txBox="1">
            <a:spLocks noGrp="1"/>
          </p:cNvSpPr>
          <p:nvPr>
            <p:ph type="title"/>
          </p:nvPr>
        </p:nvSpPr>
        <p:spPr>
          <a:xfrm>
            <a:off x="115050" y="830550"/>
            <a:ext cx="72840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Содержание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___________________________</a:t>
            </a:r>
            <a:endParaRPr/>
          </a:p>
        </p:txBody>
      </p:sp>
      <p:graphicFrame>
        <p:nvGraphicFramePr>
          <p:cNvPr id="169" name="Google Shape;169;p4"/>
          <p:cNvGraphicFramePr/>
          <p:nvPr/>
        </p:nvGraphicFramePr>
        <p:xfrm>
          <a:off x="115050" y="1910275"/>
          <a:ext cx="8745850" cy="3779235"/>
        </p:xfrm>
        <a:graphic>
          <a:graphicData uri="http://schemas.openxmlformats.org/drawingml/2006/table">
            <a:tbl>
              <a:tblPr>
                <a:noFill/>
                <a:tableStyleId>{09FB5DAC-8739-4EEE-BEB7-70B843103064}</a:tableStyleId>
              </a:tblPr>
              <a:tblGrid>
                <a:gridCol w="7617350"/>
                <a:gridCol w="1128500"/>
              </a:tblGrid>
              <a:tr h="472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endParaRPr sz="17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ru-RU" sz="1900" b="1" u="none" strike="noStrike" cap="none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слайд</a:t>
                      </a:r>
                      <a:endParaRPr sz="1900" b="1" u="none" strike="noStrike" cap="none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Содержание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Паспорт объекта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3-5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Краткая справка об образовательной организации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Схема структуры организации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Цели,потери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Цели и их определения. Мероприятия и инструменты реализации.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10-31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Результат внедрения бережливых решений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32-34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962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Заключение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70" name="Google Shape;17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050" y="5753675"/>
            <a:ext cx="1525774" cy="110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4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5"/>
          <p:cNvSpPr txBox="1">
            <a:spLocks noGrp="1"/>
          </p:cNvSpPr>
          <p:nvPr>
            <p:ph type="title"/>
          </p:nvPr>
        </p:nvSpPr>
        <p:spPr>
          <a:xfrm>
            <a:off x="171600" y="989725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  Преимущества внедрения ОРМ для образовательной организации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_____________________________</a:t>
            </a:r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body" idx="1"/>
          </p:nvPr>
        </p:nvSpPr>
        <p:spPr>
          <a:xfrm>
            <a:off x="171600" y="2599950"/>
            <a:ext cx="8409000" cy="42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2100"/>
              <a:buFont typeface="Times New Roman"/>
              <a:buChar char="❏"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обеспечение в компании единого порядка, который нельзя изменить по желанию отдельного человека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❏"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объективное оценивание вклада каждого сотрудника в успех компании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❏"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грамотное осуществление планирования, обучения и повышения квалификации сотрудников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❏"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повышение культуры делового общения между сотрудниками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❏"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способствует созданию привлекательного образа компании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❏"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повышение конкурентоспособности компании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r>
              <a:rPr lang="ru-RU" sz="2100" b="1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endParaRPr sz="21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15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0" name="Google Shape;42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75000"/>
            <a:ext cx="1127431" cy="93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7"/>
          <p:cNvSpPr txBox="1">
            <a:spLocks noGrp="1"/>
          </p:cNvSpPr>
          <p:nvPr>
            <p:ph type="title"/>
          </p:nvPr>
        </p:nvSpPr>
        <p:spPr>
          <a:xfrm>
            <a:off x="145550" y="1077350"/>
            <a:ext cx="76962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        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 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Оптимизация процесса планирования в работе     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путём постановки задач для эффективности работы сотрудников</a:t>
            </a:r>
            <a:endParaRPr sz="320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____________________________________________</a:t>
            </a:r>
            <a:endParaRPr/>
          </a:p>
        </p:txBody>
      </p:sp>
      <p:sp>
        <p:nvSpPr>
          <p:cNvPr id="426" name="Google Shape;426;p17"/>
          <p:cNvSpPr txBox="1">
            <a:spLocks noGrp="1"/>
          </p:cNvSpPr>
          <p:nvPr>
            <p:ph type="body" idx="1"/>
          </p:nvPr>
        </p:nvSpPr>
        <p:spPr>
          <a:xfrm>
            <a:off x="145550" y="1835725"/>
            <a:ext cx="8739600" cy="4544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2225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Проблема:</a:t>
            </a:r>
            <a:endParaRPr sz="222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654">
                <a:latin typeface="Times New Roman"/>
                <a:ea typeface="Times New Roman"/>
                <a:cs typeface="Times New Roman"/>
                <a:sym typeface="Times New Roman"/>
              </a:rPr>
              <a:t>Несоблюдение сроков  и отсутствие планирования рабочего дня, вследствие                                                       чего происходит нерациональное использование рабочего времени у сотрудников.</a:t>
            </a:r>
            <a:endParaRPr sz="1554"/>
          </a:p>
          <a:p>
            <a:pPr marL="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2028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</a:t>
            </a:r>
            <a:r>
              <a:rPr lang="ru-RU" sz="2028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Целевой показатель</a:t>
            </a:r>
            <a:endParaRPr sz="2328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679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Введено программное планирование </a:t>
            </a:r>
            <a:endParaRPr sz="167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679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позволяющее отслеживать выполнение задач, </a:t>
            </a:r>
            <a:endParaRPr sz="167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679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их сроков и ответственных лиц. </a:t>
            </a:r>
            <a:endParaRPr sz="167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67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2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такое Планирование в работе для эффективного управленческого процесса?</a:t>
            </a:r>
            <a:endParaRPr sz="22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1">
              <a:solidFill>
                <a:schemeClr val="dk2"/>
              </a:solidFill>
            </a:endParaRPr>
          </a:p>
          <a:p>
            <a:pPr marL="4572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Arial"/>
              <a:buNone/>
            </a:pPr>
            <a:endParaRPr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ts val="3240"/>
              <a:buFont typeface="Arial"/>
              <a:buNone/>
            </a:pPr>
            <a:endParaRPr/>
          </a:p>
        </p:txBody>
      </p:sp>
      <p:pic>
        <p:nvPicPr>
          <p:cNvPr id="427" name="Google Shape;4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500" y="0"/>
            <a:ext cx="453899" cy="47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0876" y="2855100"/>
            <a:ext cx="2030300" cy="112304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7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21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p17"/>
          <p:cNvSpPr/>
          <p:nvPr/>
        </p:nvSpPr>
        <p:spPr>
          <a:xfrm>
            <a:off x="604500" y="4641775"/>
            <a:ext cx="8408400" cy="14283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40"/>
              <a:buFont typeface="Arial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основа конкретизации целей развития всей организации и каждого подразделения в частности на установленный период времени; определении задач, средств их достижения, сроков и последовательности реализации.</a:t>
            </a:r>
            <a:endParaRPr sz="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1" name="Google Shape;43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4925" y="2669300"/>
            <a:ext cx="1175400" cy="117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8"/>
          <p:cNvSpPr txBox="1">
            <a:spLocks noGrp="1"/>
          </p:cNvSpPr>
          <p:nvPr>
            <p:ph type="title"/>
          </p:nvPr>
        </p:nvSpPr>
        <p:spPr>
          <a:xfrm>
            <a:off x="157875" y="332775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33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3000">
                <a:latin typeface="Times New Roman"/>
                <a:ea typeface="Times New Roman"/>
                <a:cs typeface="Times New Roman"/>
                <a:sym typeface="Times New Roman"/>
              </a:rPr>
              <a:t>5 причин внедрения CRM-системы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3000"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__________________________________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18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22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39" name="Google Shape;43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3900" y="0"/>
            <a:ext cx="1141450" cy="930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575" y="2014525"/>
            <a:ext cx="1718225" cy="114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8"/>
          <p:cNvPicPr preferRelativeResize="0"/>
          <p:nvPr/>
        </p:nvPicPr>
        <p:blipFill rotWithShape="1">
          <a:blip r:embed="rId5">
            <a:alphaModFix/>
          </a:blip>
          <a:srcRect l="50093" r="26625" b="64909"/>
          <a:stretch/>
        </p:blipFill>
        <p:spPr>
          <a:xfrm>
            <a:off x="2140125" y="1628171"/>
            <a:ext cx="1376200" cy="1604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68000" y="1886513"/>
            <a:ext cx="1295400" cy="129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15075" y="1961475"/>
            <a:ext cx="1718225" cy="1145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84975" y="1857901"/>
            <a:ext cx="1275501" cy="12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18"/>
          <p:cNvSpPr txBox="1">
            <a:spLocks noGrp="1"/>
          </p:cNvSpPr>
          <p:nvPr>
            <p:ph type="body" idx="1"/>
          </p:nvPr>
        </p:nvSpPr>
        <p:spPr>
          <a:xfrm>
            <a:off x="488" y="3546350"/>
            <a:ext cx="1928400" cy="14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494"/>
              <a:buFont typeface="Arial"/>
              <a:buNone/>
            </a:pPr>
            <a:endParaRPr sz="5838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150"/>
              <a:buFont typeface="Arial"/>
              <a:buNone/>
            </a:pPr>
            <a:r>
              <a:rPr lang="ru-RU" sz="7338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Меньше переработки, больше продуктивности</a:t>
            </a:r>
            <a:endParaRPr b="1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sp>
        <p:nvSpPr>
          <p:cNvPr id="446" name="Google Shape;446;p18"/>
          <p:cNvSpPr txBox="1">
            <a:spLocks noGrp="1"/>
          </p:cNvSpPr>
          <p:nvPr>
            <p:ph type="body" idx="1"/>
          </p:nvPr>
        </p:nvSpPr>
        <p:spPr>
          <a:xfrm>
            <a:off x="1916825" y="3590175"/>
            <a:ext cx="18228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494"/>
              <a:buFont typeface="Arial"/>
              <a:buNone/>
            </a:pPr>
            <a:endParaRPr sz="583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150"/>
              <a:buFont typeface="Arial"/>
              <a:buNone/>
            </a:pPr>
            <a:r>
              <a:rPr lang="ru-RU" sz="7338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заняты своим делом</a:t>
            </a:r>
            <a:endParaRPr b="1">
              <a:solidFill>
                <a:srgbClr val="26004C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 b="1">
              <a:solidFill>
                <a:srgbClr val="26004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sp>
        <p:nvSpPr>
          <p:cNvPr id="447" name="Google Shape;447;p18"/>
          <p:cNvSpPr txBox="1">
            <a:spLocks noGrp="1"/>
          </p:cNvSpPr>
          <p:nvPr>
            <p:ph type="body" idx="1"/>
          </p:nvPr>
        </p:nvSpPr>
        <p:spPr>
          <a:xfrm>
            <a:off x="3797163" y="3590175"/>
            <a:ext cx="18228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494"/>
              <a:buFont typeface="Arial"/>
              <a:buNone/>
            </a:pPr>
            <a:endParaRPr sz="583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150"/>
              <a:buFont typeface="Arial"/>
              <a:buNone/>
            </a:pPr>
            <a:r>
              <a:rPr lang="ru-RU" sz="7338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Человеческий фактор сведен к минимуму</a:t>
            </a:r>
            <a:endParaRPr b="1">
              <a:solidFill>
                <a:srgbClr val="26004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sp>
        <p:nvSpPr>
          <p:cNvPr id="448" name="Google Shape;448;p18"/>
          <p:cNvSpPr txBox="1">
            <a:spLocks noGrp="1"/>
          </p:cNvSpPr>
          <p:nvPr>
            <p:ph type="body" idx="1"/>
          </p:nvPr>
        </p:nvSpPr>
        <p:spPr>
          <a:xfrm>
            <a:off x="5677525" y="3590175"/>
            <a:ext cx="18228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494"/>
              <a:buFont typeface="Arial"/>
              <a:buNone/>
            </a:pPr>
            <a:endParaRPr sz="583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150"/>
              <a:buFont typeface="Arial"/>
              <a:buNone/>
            </a:pPr>
            <a:r>
              <a:rPr lang="ru-RU" sz="7338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Статистика в реальном времени</a:t>
            </a:r>
            <a:endParaRPr b="1">
              <a:solidFill>
                <a:srgbClr val="26004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sp>
        <p:nvSpPr>
          <p:cNvPr id="449" name="Google Shape;449;p18"/>
          <p:cNvSpPr txBox="1">
            <a:spLocks noGrp="1"/>
          </p:cNvSpPr>
          <p:nvPr>
            <p:ph type="body" idx="1"/>
          </p:nvPr>
        </p:nvSpPr>
        <p:spPr>
          <a:xfrm>
            <a:off x="7390763" y="3602300"/>
            <a:ext cx="18228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494"/>
              <a:buFont typeface="Arial"/>
              <a:buNone/>
            </a:pPr>
            <a:endParaRPr sz="5838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4150"/>
              <a:buFont typeface="Arial"/>
              <a:buNone/>
            </a:pPr>
            <a:r>
              <a:rPr lang="ru-RU" sz="7338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 выполняются быстрее</a:t>
            </a:r>
            <a:endParaRPr b="1">
              <a:solidFill>
                <a:srgbClr val="26004C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9"/>
          <p:cNvSpPr txBox="1">
            <a:spLocks noGrp="1"/>
          </p:cNvSpPr>
          <p:nvPr>
            <p:ph type="title"/>
          </p:nvPr>
        </p:nvSpPr>
        <p:spPr>
          <a:xfrm>
            <a:off x="109925" y="345500"/>
            <a:ext cx="2930400" cy="6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  </a:t>
            </a: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Мероприятия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p19"/>
          <p:cNvSpPr txBox="1">
            <a:spLocks noGrp="1"/>
          </p:cNvSpPr>
          <p:nvPr>
            <p:ph type="body" idx="1"/>
          </p:nvPr>
        </p:nvSpPr>
        <p:spPr>
          <a:xfrm>
            <a:off x="453900" y="1941000"/>
            <a:ext cx="39933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Обучение управленческой команды работе   в интерфейсе CRM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Расстановка задач по календарю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8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Декомпозиция ключевых задач-разбивка одного проекта на нескольких сотрудников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6" name="Google Shape;456;p19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23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7" name="Google Shape;45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700" y="2016391"/>
            <a:ext cx="272699" cy="2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19"/>
          <p:cNvSpPr txBox="1"/>
          <p:nvPr/>
        </p:nvSpPr>
        <p:spPr>
          <a:xfrm>
            <a:off x="4830575" y="40740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5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Инструменты</a:t>
            </a:r>
            <a:endParaRPr sz="1700" b="1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9" name="Google Shape;4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700" y="2660054"/>
            <a:ext cx="272699" cy="2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700" y="3303704"/>
            <a:ext cx="272699" cy="2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9"/>
          <p:cNvSpPr txBox="1">
            <a:spLocks noGrp="1"/>
          </p:cNvSpPr>
          <p:nvPr>
            <p:ph type="body" idx="1"/>
          </p:nvPr>
        </p:nvSpPr>
        <p:spPr>
          <a:xfrm>
            <a:off x="4572000" y="1941000"/>
            <a:ext cx="39933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Прослушивание вебинара по работе в CRM-системе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000">
                <a:latin typeface="Times New Roman"/>
                <a:ea typeface="Times New Roman"/>
                <a:cs typeface="Times New Roman"/>
                <a:sym typeface="Times New Roman"/>
              </a:rPr>
              <a:t>Синхронизация мобильного приложения с календарем мероприятий CRM-системы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2" name="Google Shape;462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5650" y="2016404"/>
            <a:ext cx="272699" cy="2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35650" y="2746254"/>
            <a:ext cx="272699" cy="25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9"/>
          <p:cNvPicPr preferRelativeResize="0"/>
          <p:nvPr/>
        </p:nvPicPr>
        <p:blipFill rotWithShape="1">
          <a:blip r:embed="rId4">
            <a:alphaModFix/>
          </a:blip>
          <a:srcRect r="-873" b="25617"/>
          <a:stretch/>
        </p:blipFill>
        <p:spPr>
          <a:xfrm>
            <a:off x="3090425" y="4277126"/>
            <a:ext cx="4572000" cy="221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325" y="976800"/>
            <a:ext cx="1039600" cy="10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67188" y="868550"/>
            <a:ext cx="1002924" cy="100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gcafe84861e_0_22"/>
          <p:cNvPicPr preferRelativeResize="0"/>
          <p:nvPr/>
        </p:nvPicPr>
        <p:blipFill rotWithShape="1">
          <a:blip r:embed="rId3">
            <a:alphaModFix/>
          </a:blip>
          <a:srcRect t="20356"/>
          <a:stretch/>
        </p:blipFill>
        <p:spPr>
          <a:xfrm>
            <a:off x="0" y="2220250"/>
            <a:ext cx="9144000" cy="463774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cafe84861e_0_22"/>
          <p:cNvSpPr txBox="1">
            <a:spLocks noGrp="1"/>
          </p:cNvSpPr>
          <p:nvPr>
            <p:ph type="body" idx="1"/>
          </p:nvPr>
        </p:nvSpPr>
        <p:spPr>
          <a:xfrm>
            <a:off x="572725" y="234825"/>
            <a:ext cx="7287600" cy="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55494"/>
              <a:buFont typeface="Arial"/>
              <a:buNone/>
            </a:pPr>
            <a:endParaRPr sz="5838"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7000"/>
              <a:buFont typeface="Arial"/>
              <a:buNone/>
            </a:pPr>
            <a:r>
              <a:rPr lang="ru-RU" sz="120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Назначение проектов, задач и дел (онлайн календарь-планировщик)</a:t>
            </a:r>
            <a:endParaRPr sz="1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7000"/>
              <a:buFont typeface="Arial"/>
              <a:buNone/>
            </a:pPr>
            <a:r>
              <a:rPr lang="ru-RU" sz="12000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_____________________________________</a:t>
            </a:r>
            <a:endParaRPr sz="12000" b="1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1012"/>
              <a:buFont typeface="Arial"/>
              <a:buNone/>
            </a:pPr>
            <a:endParaRPr sz="7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1012"/>
              <a:buFont typeface="Arial"/>
              <a:buNone/>
            </a:pPr>
            <a:endParaRPr sz="7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1012"/>
              <a:buFont typeface="Arial"/>
              <a:buNone/>
            </a:pPr>
            <a:endParaRPr sz="7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1012"/>
              <a:buFont typeface="Arial"/>
              <a:buNone/>
            </a:pPr>
            <a:endParaRPr sz="7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sp>
        <p:nvSpPr>
          <p:cNvPr id="474" name="Google Shape;474;gcafe84861e_0_22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5" name="Google Shape;475;gcafe84861e_0_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00" y="0"/>
            <a:ext cx="1307975" cy="130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cafe84861e_0_29"/>
          <p:cNvPicPr preferRelativeResize="0"/>
          <p:nvPr/>
        </p:nvPicPr>
        <p:blipFill rotWithShape="1">
          <a:blip r:embed="rId3">
            <a:alphaModFix/>
          </a:blip>
          <a:srcRect t="18633"/>
          <a:stretch/>
        </p:blipFill>
        <p:spPr>
          <a:xfrm>
            <a:off x="0" y="1963225"/>
            <a:ext cx="9144000" cy="4317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cafe84861e_0_29"/>
          <p:cNvSpPr txBox="1">
            <a:spLocks noGrp="1"/>
          </p:cNvSpPr>
          <p:nvPr>
            <p:ph type="title"/>
          </p:nvPr>
        </p:nvSpPr>
        <p:spPr>
          <a:xfrm>
            <a:off x="218175" y="406050"/>
            <a:ext cx="7130700" cy="5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</a:t>
            </a:r>
            <a:endParaRPr sz="3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400"/>
          </a:p>
        </p:txBody>
      </p:sp>
      <p:sp>
        <p:nvSpPr>
          <p:cNvPr id="483" name="Google Shape;483;gcafe84861e_0_29"/>
          <p:cNvSpPr txBox="1">
            <a:spLocks noGrp="1"/>
          </p:cNvSpPr>
          <p:nvPr>
            <p:ph type="body" idx="1"/>
          </p:nvPr>
        </p:nvSpPr>
        <p:spPr>
          <a:xfrm>
            <a:off x="873356" y="-558350"/>
            <a:ext cx="66288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341"/>
              <a:buFont typeface="Arial"/>
              <a:buNone/>
            </a:pPr>
            <a:endParaRPr sz="1230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341"/>
              <a:buFont typeface="Arial"/>
              <a:buNone/>
            </a:pPr>
            <a:r>
              <a:rPr lang="ru-RU" sz="123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База хранилища данных</a:t>
            </a:r>
            <a:endParaRPr sz="123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341"/>
              <a:buFont typeface="Arial"/>
              <a:buNone/>
            </a:pPr>
            <a:r>
              <a:rPr lang="ru-RU" sz="12300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</a:t>
            </a:r>
            <a:endParaRPr sz="12300" b="1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6341"/>
              <a:buFont typeface="Arial"/>
              <a:buNone/>
            </a:pPr>
            <a:endParaRPr sz="1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20000"/>
              <a:buFont typeface="Arial"/>
              <a:buNone/>
            </a:pPr>
            <a:endParaRPr/>
          </a:p>
          <a:p>
            <a:pPr marL="45720" lvl="0" indent="0" algn="l" rtl="0">
              <a:lnSpc>
                <a:spcPct val="100000"/>
              </a:lnSpc>
              <a:spcBef>
                <a:spcPts val="624"/>
              </a:spcBef>
              <a:spcAft>
                <a:spcPts val="0"/>
              </a:spcAft>
              <a:buSzPct val="113286"/>
              <a:buFont typeface="Arial"/>
              <a:buNone/>
            </a:pPr>
            <a:r>
              <a:rPr lang="ru-RU" sz="2860" b="1"/>
              <a:t>            </a:t>
            </a:r>
            <a:endParaRPr/>
          </a:p>
        </p:txBody>
      </p:sp>
      <p:pic>
        <p:nvPicPr>
          <p:cNvPr id="484" name="Google Shape;484;gcafe84861e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150" y="0"/>
            <a:ext cx="1074450" cy="107445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cafe84861e_0_29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25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cafe84861e_0_44"/>
          <p:cNvSpPr txBox="1">
            <a:spLocks noGrp="1"/>
          </p:cNvSpPr>
          <p:nvPr>
            <p:ph type="title"/>
          </p:nvPr>
        </p:nvSpPr>
        <p:spPr>
          <a:xfrm>
            <a:off x="149000" y="180825"/>
            <a:ext cx="7696200" cy="1295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/>
              <a:t>База данных личных дел воспитанников</a:t>
            </a:r>
            <a:endParaRPr sz="30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/>
              <a:t>___________________________________</a:t>
            </a:r>
            <a:endParaRPr sz="3000"/>
          </a:p>
        </p:txBody>
      </p:sp>
      <p:sp>
        <p:nvSpPr>
          <p:cNvPr id="492" name="Google Shape;492;gcafe84861e_0_44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26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93" name="Google Shape;493;gcafe84861e_0_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925" y="1374450"/>
            <a:ext cx="5752701" cy="395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cafe84861e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0425" y="0"/>
            <a:ext cx="1139025" cy="12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cafe84861e_0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91949" y="3371725"/>
            <a:ext cx="6351827" cy="342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0"/>
          <p:cNvSpPr txBox="1">
            <a:spLocks noGrp="1"/>
          </p:cNvSpPr>
          <p:nvPr>
            <p:ph type="title"/>
          </p:nvPr>
        </p:nvSpPr>
        <p:spPr>
          <a:xfrm>
            <a:off x="181150" y="7952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          </a:t>
            </a: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Создание Экосистемы для правильной и эффективной коммуникации сотрудников.</a:t>
            </a:r>
            <a:endParaRPr sz="33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/>
              <a:t>__________________________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20"/>
          <p:cNvSpPr txBox="1">
            <a:spLocks noGrp="1"/>
          </p:cNvSpPr>
          <p:nvPr>
            <p:ph type="body" idx="1"/>
          </p:nvPr>
        </p:nvSpPr>
        <p:spPr>
          <a:xfrm>
            <a:off x="333550" y="1601800"/>
            <a:ext cx="8433000" cy="4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Проблема: </a:t>
            </a:r>
            <a:endParaRPr sz="1791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>
                <a:latin typeface="Times New Roman"/>
                <a:ea typeface="Times New Roman"/>
                <a:cs typeface="Times New Roman"/>
                <a:sym typeface="Times New Roman"/>
              </a:rPr>
              <a:t>Потери производительного времени во время передачи информации.  </a:t>
            </a:r>
            <a:endParaRPr sz="179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>
                <a:latin typeface="Times New Roman"/>
                <a:ea typeface="Times New Roman"/>
                <a:cs typeface="Times New Roman"/>
                <a:sym typeface="Times New Roman"/>
              </a:rPr>
              <a:t>Использование телефонной связи</a:t>
            </a:r>
            <a:endParaRPr sz="1691"/>
          </a:p>
          <a:p>
            <a:pPr marL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 b="1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</a:t>
            </a:r>
            <a:r>
              <a:rPr lang="ru-RU" sz="1791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Целевой показатель</a:t>
            </a:r>
            <a:endParaRPr sz="1691" b="1">
              <a:solidFill>
                <a:schemeClr val="dk2"/>
              </a:solidFill>
            </a:endParaRPr>
          </a:p>
          <a:p>
            <a:pPr marL="4572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Снижение потерь времени для оперативного поиска </a:t>
            </a:r>
            <a:endParaRPr sz="179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сотрудника используется </a:t>
            </a:r>
            <a:endParaRPr sz="179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Times New Roman"/>
              <a:buNone/>
            </a:pPr>
            <a:r>
              <a:rPr lang="ru-RU" sz="1791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CRM-система (онлайн-совещания, чаты)</a:t>
            </a:r>
            <a:endParaRPr sz="1691"/>
          </a:p>
          <a:p>
            <a:pPr marL="4572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3360"/>
              <a:buFont typeface="Arial"/>
              <a:buNone/>
            </a:pPr>
            <a:endParaRPr sz="199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endParaRPr/>
          </a:p>
        </p:txBody>
      </p:sp>
      <p:pic>
        <p:nvPicPr>
          <p:cNvPr id="502" name="Google Shape;50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3551" y="0"/>
            <a:ext cx="1096874" cy="11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800" y="2623500"/>
            <a:ext cx="1461626" cy="14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5" name="Google Shape;505;p20"/>
          <p:cNvSpPr txBox="1"/>
          <p:nvPr/>
        </p:nvSpPr>
        <p:spPr>
          <a:xfrm>
            <a:off x="382800" y="4149275"/>
            <a:ext cx="8988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ru-RU" sz="32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Экосистема в управлении что это такое?</a:t>
            </a:r>
            <a:endParaRPr sz="3200" b="1" i="0" u="none" strike="noStrike" cap="non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6" name="Google Shape;506;p20"/>
          <p:cNvSpPr txBox="1"/>
          <p:nvPr/>
        </p:nvSpPr>
        <p:spPr>
          <a:xfrm>
            <a:off x="1218925" y="5948475"/>
            <a:ext cx="6340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0"/>
          <p:cNvSpPr/>
          <p:nvPr/>
        </p:nvSpPr>
        <p:spPr>
          <a:xfrm>
            <a:off x="273975" y="4826375"/>
            <a:ext cx="6707100" cy="11478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5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Правильная и эффективная коммуникация среди сотрудников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8" name="Google Shape;508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33804" y="4826375"/>
            <a:ext cx="1212751" cy="1866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gcafe84861e_0_36"/>
          <p:cNvSpPr txBox="1">
            <a:spLocks noGrp="1"/>
          </p:cNvSpPr>
          <p:nvPr>
            <p:ph type="title"/>
          </p:nvPr>
        </p:nvSpPr>
        <p:spPr>
          <a:xfrm>
            <a:off x="242900" y="228600"/>
            <a:ext cx="7696200" cy="1295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                  Работа в чате</a:t>
            </a:r>
            <a:endParaRPr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_____________________________</a:t>
            </a:r>
            <a:endParaRPr/>
          </a:p>
        </p:txBody>
      </p:sp>
      <p:sp>
        <p:nvSpPr>
          <p:cNvPr id="515" name="Google Shape;515;gcafe84861e_0_36"/>
          <p:cNvSpPr txBox="1">
            <a:spLocks noGrp="1"/>
          </p:cNvSpPr>
          <p:nvPr>
            <p:ph type="body" idx="1"/>
          </p:nvPr>
        </p:nvSpPr>
        <p:spPr>
          <a:xfrm>
            <a:off x="242900" y="1524000"/>
            <a:ext cx="8705400" cy="4411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/>
          </a:p>
          <a:p>
            <a:pPr marL="914400" lvl="0" indent="0" algn="l" rtl="0">
              <a:spcBef>
                <a:spcPts val="675"/>
              </a:spcBef>
              <a:spcAft>
                <a:spcPts val="0"/>
              </a:spcAft>
              <a:buNone/>
            </a:pPr>
            <a:r>
              <a:rPr lang="ru-RU" sz="14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6" name="Google Shape;516;gcafe84861e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700" y="71600"/>
            <a:ext cx="974050" cy="9740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cafe84861e_0_36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18" name="Google Shape;518;gcafe84861e_0_36"/>
          <p:cNvGraphicFramePr/>
          <p:nvPr/>
        </p:nvGraphicFramePr>
        <p:xfrm>
          <a:off x="495300" y="16333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{D3C26E59-6EB8-4631-BE25-FA8A98191A3D}</a:tableStyleId>
              </a:tblPr>
              <a:tblGrid>
                <a:gridCol w="2771000"/>
                <a:gridCol w="2771000"/>
                <a:gridCol w="2771000"/>
              </a:tblGrid>
              <a:tr h="1934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27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Групповой чат</a:t>
                      </a:r>
                      <a:endParaRPr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27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Общий чат</a:t>
                      </a:r>
                      <a:endParaRPr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2700" b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Закрытый чат</a:t>
                      </a:r>
                      <a:endParaRPr sz="2700"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197900">
                <a:tc>
                  <a:txBody>
                    <a:bodyPr/>
                    <a:lstStyle/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Times New Roman"/>
                        <a:buChar char="❏"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любой момент можно быстро пригласить сотрудника в чат для обсуждения задачи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Times New Roman"/>
                        <a:buChar char="❏"/>
                      </a:pPr>
                      <a:r>
                        <a:rPr lang="ru-RU" sz="1500">
                          <a:highlight>
                            <a:srgbClr val="FFFFFF"/>
                          </a:highlight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показывается  история диалога, если сотрудник присоединился позднее к беседе</a:t>
                      </a:r>
                      <a:endParaRPr sz="15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/>
                        <a:buChar char="❏"/>
                      </a:pPr>
                      <a:r>
                        <a:rPr lang="ru-RU" sz="14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собственные сообщения в диалоговом окне  подсвечиваются другим фоно</a:t>
                      </a:r>
                      <a:r>
                        <a:rPr lang="ru-RU" sz="135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</a:t>
                      </a:r>
                      <a:endParaRPr sz="1900">
                        <a:highlight>
                          <a:srgbClr val="FFFFFF"/>
                        </a:highlight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5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Char char="❏"/>
                      </a:pPr>
                      <a:r>
                        <a:rPr lang="ru-RU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ru-RU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уже создан в Битрикс 24 и доступен всем сотрудникам без ограничений</a:t>
                      </a:r>
                      <a:endParaRPr sz="17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Times New Roman"/>
                        <a:buChar char="❏"/>
                      </a:pPr>
                      <a:r>
                        <a:rPr lang="ru-RU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предназначен для обсуждения вопросов касающихся всех сотрудников</a:t>
                      </a:r>
                      <a:endParaRPr sz="17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36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Times New Roman"/>
                        <a:buChar char="❏"/>
                      </a:pPr>
                      <a:r>
                        <a:rPr lang="ru-RU" sz="17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вся история переписки сохраняется</a:t>
                      </a:r>
                      <a:endParaRPr sz="17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Char char="❏"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для избранных сотрудников; доступ к этому чату получат только те сотрудники, которых вы пригласите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Times New Roman"/>
                        <a:buChar char="❏"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 закрытом чате можно обмениваться файлами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-3238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500"/>
                        <a:buFont typeface="Times New Roman"/>
                        <a:buChar char="❏"/>
                      </a:pPr>
                      <a:r>
                        <a:rPr lang="ru-RU" sz="15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доступны аудио и видео звонки</a:t>
                      </a: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519" name="Google Shape;519;gcafe84861e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2475" y="2434962"/>
            <a:ext cx="1553750" cy="890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cafe84861e_0_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0600" y="2439025"/>
            <a:ext cx="1237598" cy="89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cafe84861e_0_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03900" y="2454949"/>
            <a:ext cx="1684068" cy="9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2"/>
          <p:cNvSpPr txBox="1">
            <a:spLocks noGrp="1"/>
          </p:cNvSpPr>
          <p:nvPr>
            <p:ph type="title"/>
          </p:nvPr>
        </p:nvSpPr>
        <p:spPr>
          <a:xfrm>
            <a:off x="686700" y="628400"/>
            <a:ext cx="2588700" cy="5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2500">
                <a:latin typeface="Times New Roman"/>
                <a:ea typeface="Times New Roman"/>
                <a:cs typeface="Times New Roman"/>
                <a:sym typeface="Times New Roman"/>
              </a:rPr>
              <a:t>Мероприятия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22"/>
          <p:cNvSpPr txBox="1">
            <a:spLocks noGrp="1"/>
          </p:cNvSpPr>
          <p:nvPr>
            <p:ph type="body" idx="1"/>
          </p:nvPr>
        </p:nvSpPr>
        <p:spPr>
          <a:xfrm>
            <a:off x="453900" y="2384588"/>
            <a:ext cx="32397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Живая лента в чате CRM-системы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r>
              <a:rPr lang="ru-RU" sz="2200">
                <a:latin typeface="Times New Roman"/>
                <a:ea typeface="Times New Roman"/>
                <a:cs typeface="Times New Roman"/>
                <a:sym typeface="Times New Roman"/>
              </a:rPr>
              <a:t>Онлайн-совещания.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endParaRPr sz="2800"/>
          </a:p>
          <a:p>
            <a:pPr marL="4572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Font typeface="Arial"/>
              <a:buNone/>
            </a:pPr>
            <a:endParaRPr sz="2800"/>
          </a:p>
        </p:txBody>
      </p:sp>
      <p:sp>
        <p:nvSpPr>
          <p:cNvPr id="528" name="Google Shape;528;p22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29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29" name="Google Shape;5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325" y="3200149"/>
            <a:ext cx="312550" cy="287226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22"/>
          <p:cNvSpPr txBox="1"/>
          <p:nvPr/>
        </p:nvSpPr>
        <p:spPr>
          <a:xfrm>
            <a:off x="4764900" y="72912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ru-RU" sz="25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Инструменты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1" name="Google Shape;53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325" y="2446374"/>
            <a:ext cx="312550" cy="28722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22"/>
          <p:cNvSpPr txBox="1"/>
          <p:nvPr/>
        </p:nvSpPr>
        <p:spPr>
          <a:xfrm>
            <a:off x="4457100" y="2384575"/>
            <a:ext cx="4686900" cy="30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Обучение в работе чатов (общий, групповой, закрытый, чат групп)</a:t>
            </a: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Быстрое добавление задачи из чата в календарь.</a:t>
            </a: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ru-RU" sz="23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Видеосвязь с сотрудниками.</a:t>
            </a:r>
            <a:endParaRPr sz="10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3" name="Google Shape;53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9275" y="3647449"/>
            <a:ext cx="312550" cy="2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9275" y="2555799"/>
            <a:ext cx="312550" cy="2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4550" y="4965549"/>
            <a:ext cx="312550" cy="2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5200" y="1298525"/>
            <a:ext cx="1147850" cy="114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79749" y="1387299"/>
            <a:ext cx="970296" cy="97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5088" y="4538925"/>
            <a:ext cx="2545335" cy="1735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"/>
          <p:cNvSpPr txBox="1">
            <a:spLocks noGrp="1"/>
          </p:cNvSpPr>
          <p:nvPr>
            <p:ph type="title"/>
          </p:nvPr>
        </p:nvSpPr>
        <p:spPr>
          <a:xfrm>
            <a:off x="213100" y="375000"/>
            <a:ext cx="7552200" cy="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20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-RU" sz="1000"/>
              <a:t/>
            </a:r>
            <a:br>
              <a:rPr lang="ru-RU" sz="1000"/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СОГЛАСОВАНО                                                                                                                                                                                                           УТВЕРЖДАЮ</a:t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Управляющий совет ДОУ №20 г. Липецка                                                                                                                                               Заведующая ДОУ №20 г. Липецка</a:t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Председатель Ушакова О.А                                                                                                                                                                            Приказ от     №     Некрасова М.А</a:t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2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12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12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Название проекта</a:t>
            </a:r>
            <a:r>
              <a:rPr lang="ru-RU" sz="1200" b="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-RU" sz="12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3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Внедрение инструментов эффективного организационного управлени</a:t>
            </a:r>
            <a:r>
              <a:rPr lang="ru-RU" sz="1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</a:t>
            </a:r>
            <a:r>
              <a:rPr lang="ru-RU" sz="28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800" b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800" b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78" name="Google Shape;178;p5"/>
          <p:cNvGraphicFramePr/>
          <p:nvPr/>
        </p:nvGraphicFramePr>
        <p:xfrm>
          <a:off x="44604" y="1011391"/>
          <a:ext cx="9054800" cy="5736450"/>
        </p:xfrm>
        <a:graphic>
          <a:graphicData uri="http://schemas.openxmlformats.org/drawingml/2006/table">
            <a:tbl>
              <a:tblPr firstRow="1" bandRow="1">
                <a:noFill/>
                <a:tableStyleId>{BAB36A2B-7A7B-43CA-9441-3931524D66F4}</a:tableStyleId>
              </a:tblPr>
              <a:tblGrid>
                <a:gridCol w="5052150"/>
                <a:gridCol w="4002650"/>
              </a:tblGrid>
              <a:tr h="12616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900" b="1" u="sng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 Вовлеченные лица и рамки проекта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 Заказчик проекта: Департамент образования Липецкой области 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Владелец процесса: ДОУ № 20 г. Липецка 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Название процесса: повышение уровня самоорганизации и самоконтроля сотрудников в системе эффективного организационного управления.</a:t>
                      </a:r>
                      <a:r>
                        <a:rPr lang="ru-RU" sz="6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/>
                      </a:r>
                      <a:br>
                        <a:rPr lang="ru-RU" sz="6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</a:b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Границы процесса: от создания проекта решения до утверждения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 Руководитель проекта: Некрасова М.А. заведующая ДОУ № 20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 Команда проекта:</a:t>
                      </a:r>
                      <a:endParaRPr sz="13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ru-RU" sz="80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Заместители заведующей Некрасова Т.А., Дрига А.В., Петрушина Е.С, Яковлева А.А.</a:t>
                      </a:r>
                      <a:endParaRPr sz="800" b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sng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Обоснование выбора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85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Потери: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85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производительного времени в связи с неправильным построением распорядка дня;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85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производительного времени в связи с поиском информации на бумажных носителях;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85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потери производительного времени во время передачи информации;</a:t>
                      </a:r>
                      <a:endParaRPr sz="12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ru-RU" sz="850" b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полезной площади в связи с хранением бумажных носителей. </a:t>
                      </a:r>
                      <a:endParaRPr sz="12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1000" b="0" u="sng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/>
                </a:tc>
              </a:tr>
              <a:tr h="4159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Times New Roman"/>
                        <a:buNone/>
                      </a:pPr>
                      <a:r>
                        <a:rPr lang="ru-RU" sz="1000" u="sng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Цели и плановый эффект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1.. Введение мотивационной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системы на основании KPI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(SMART целей работы сотрудников)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1300" u="sng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3.Оптимизация процесса планирования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в работе путём постановки задач для 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ru-RU" sz="11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эффективности работы сотрудников.</a:t>
                      </a: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7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chemeClr val="lt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sng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Ключевые события проекта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1.Старт проекта. Разработка паспорта проекта.  16.11.2020 - 18.11.2020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 Анализ текущей ситуации. Картирование процесса 19.11.2020 -24.12.2020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 Разработка карты идеального** и целевого состояния  11.01.2021 -21.01.2021 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 Выявление коренных причин проблем, формирование предложений по их решению 22.01.2021 - 03.02.2021  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5.Защита выработанных предложений по совершенствованию (плана мероприятий) 09.03.2021-12.03.2021  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 Реализация плана мероприятий 15.03.2021 – 16.04.2021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 Контроль (производственный анализ) и стандартизация результатов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19.04.2021 – 19.11.2021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8.Закрытие проекта 22.11.2021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9. Мониторинг стабильности результатов 23.11.2021 –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далее постоянно</a:t>
                      </a:r>
                      <a:endParaRPr sz="10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u="none" strike="noStrike" cap="none"/>
                    </a:p>
                  </a:txBody>
                  <a:tcPr marL="91450" marR="91450" marT="45725" marB="45725">
                    <a:solidFill>
                      <a:schemeClr val="lt1">
                        <a:alpha val="2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9" name="Google Shape;179;p5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80" name="Google Shape;180;p5"/>
          <p:cNvGraphicFramePr/>
          <p:nvPr/>
        </p:nvGraphicFramePr>
        <p:xfrm>
          <a:off x="2455025" y="2844250"/>
          <a:ext cx="2779000" cy="4013750"/>
        </p:xfrm>
        <a:graphic>
          <a:graphicData uri="http://schemas.openxmlformats.org/drawingml/2006/table">
            <a:tbl>
              <a:tblPr>
                <a:noFill/>
                <a:tableStyleId>{09FB5DAC-8739-4EEE-BEB7-70B843103064}</a:tableStyleId>
              </a:tblPr>
              <a:tblGrid>
                <a:gridCol w="2779000"/>
              </a:tblGrid>
              <a:tr h="4013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2. Повышение эффективности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производительности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управленческого процесса.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4. Создание Экосистемы для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правильной и эффективной </a:t>
                      </a:r>
                      <a:endParaRPr sz="11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1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коммуникации сотрудников</a:t>
                      </a: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81" name="Google Shape;181;p5"/>
          <p:cNvPicPr preferRelativeResize="0"/>
          <p:nvPr/>
        </p:nvPicPr>
        <p:blipFill rotWithShape="1">
          <a:blip r:embed="rId3">
            <a:alphaModFix/>
          </a:blip>
          <a:srcRect l="42566" r="42867"/>
          <a:stretch/>
        </p:blipFill>
        <p:spPr>
          <a:xfrm>
            <a:off x="909150" y="3576525"/>
            <a:ext cx="787749" cy="130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9338" y="3576525"/>
            <a:ext cx="1250374" cy="93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6600" y="5557463"/>
            <a:ext cx="845201" cy="108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888" y="5657161"/>
            <a:ext cx="1611725" cy="980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1"/>
          <p:cNvSpPr txBox="1">
            <a:spLocks noGrp="1"/>
          </p:cNvSpPr>
          <p:nvPr>
            <p:ph type="title"/>
          </p:nvPr>
        </p:nvSpPr>
        <p:spPr>
          <a:xfrm>
            <a:off x="207725" y="426925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Экосистема, как пример в работе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_____________________________ </a:t>
            </a:r>
            <a:endParaRPr/>
          </a:p>
        </p:txBody>
      </p:sp>
      <p:sp>
        <p:nvSpPr>
          <p:cNvPr id="545" name="Google Shape;545;p21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73914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/>
              <a:t>.</a:t>
            </a:r>
            <a:endParaRPr/>
          </a:p>
        </p:txBody>
      </p:sp>
      <p:pic>
        <p:nvPicPr>
          <p:cNvPr id="546" name="Google Shape;546;p21"/>
          <p:cNvPicPr preferRelativeResize="0"/>
          <p:nvPr/>
        </p:nvPicPr>
        <p:blipFill rotWithShape="1">
          <a:blip r:embed="rId3">
            <a:alphaModFix/>
          </a:blip>
          <a:srcRect b="7610"/>
          <a:stretch/>
        </p:blipFill>
        <p:spPr>
          <a:xfrm>
            <a:off x="0" y="375000"/>
            <a:ext cx="826450" cy="82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220" y="1750013"/>
            <a:ext cx="2036300" cy="4185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60425" y="1750025"/>
            <a:ext cx="2106551" cy="433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1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cafe84861e_0_50"/>
          <p:cNvSpPr txBox="1">
            <a:spLocks noGrp="1"/>
          </p:cNvSpPr>
          <p:nvPr>
            <p:ph type="title"/>
          </p:nvPr>
        </p:nvSpPr>
        <p:spPr>
          <a:xfrm>
            <a:off x="228600" y="374525"/>
            <a:ext cx="7696200" cy="1295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/>
              <a:t> </a:t>
            </a:r>
            <a:r>
              <a:rPr lang="ru-RU" sz="2400"/>
              <a:t>Бесплатная внутренняя IP-телефония или внутренняя конференция</a:t>
            </a:r>
            <a:endParaRPr sz="24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300"/>
              <a:t>________________________________</a:t>
            </a:r>
            <a:endParaRPr sz="3300"/>
          </a:p>
        </p:txBody>
      </p:sp>
      <p:pic>
        <p:nvPicPr>
          <p:cNvPr id="556" name="Google Shape;556;gcafe84861e_0_50"/>
          <p:cNvPicPr preferRelativeResize="0"/>
          <p:nvPr/>
        </p:nvPicPr>
        <p:blipFill rotWithShape="1">
          <a:blip r:embed="rId3">
            <a:alphaModFix/>
          </a:blip>
          <a:srcRect t="17580"/>
          <a:stretch/>
        </p:blipFill>
        <p:spPr>
          <a:xfrm>
            <a:off x="0" y="1669925"/>
            <a:ext cx="9144000" cy="48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gcafe84861e_0_5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31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8" name="Google Shape;558;gcafe84861e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900" y="0"/>
            <a:ext cx="727376" cy="72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         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            </a:t>
            </a:r>
            <a:r>
              <a:rPr lang="ru-RU" sz="3200">
                <a:latin typeface="Times New Roman"/>
                <a:ea typeface="Times New Roman"/>
                <a:cs typeface="Times New Roman"/>
                <a:sym typeface="Times New Roman"/>
              </a:rPr>
              <a:t>Результат бережливых решений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_____________________________</a:t>
            </a:r>
            <a:endParaRPr/>
          </a:p>
        </p:txBody>
      </p:sp>
      <p:sp>
        <p:nvSpPr>
          <p:cNvPr id="565" name="Google Shape;565;p23"/>
          <p:cNvSpPr txBox="1">
            <a:spLocks noGrp="1"/>
          </p:cNvSpPr>
          <p:nvPr>
            <p:ph type="body" idx="1"/>
          </p:nvPr>
        </p:nvSpPr>
        <p:spPr>
          <a:xfrm>
            <a:off x="397950" y="1524000"/>
            <a:ext cx="8516100" cy="51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48672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dk2"/>
              </a:buClr>
              <a:buSzPts val="3466"/>
              <a:buFont typeface="Times New Roman"/>
              <a:buAutoNum type="arabicPeriod"/>
            </a:pPr>
            <a:r>
              <a:rPr lang="ru-RU" sz="3465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KPI  диаграмма по должностям</a:t>
            </a:r>
            <a:endParaRPr sz="346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sz="346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sz="346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sz="346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sz="346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sz="3465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sz="2877" b="1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23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32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67" name="Google Shape;56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901" y="0"/>
            <a:ext cx="1096874" cy="11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23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2091106"/>
            <a:ext cx="4050801" cy="250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3" title="Points scored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875" y="2143463"/>
            <a:ext cx="3760626" cy="231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23" title="Points scored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21400" y="4376075"/>
            <a:ext cx="3760647" cy="2325324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23"/>
          <p:cNvSpPr txBox="1"/>
          <p:nvPr/>
        </p:nvSpPr>
        <p:spPr>
          <a:xfrm>
            <a:off x="844725" y="2720300"/>
            <a:ext cx="706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Times New Roman"/>
                <a:ea typeface="Times New Roman"/>
                <a:cs typeface="Times New Roman"/>
                <a:sym typeface="Times New Roman"/>
              </a:rPr>
              <a:t>24%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2" name="Google Shape;572;p23"/>
          <p:cNvSpPr txBox="1"/>
          <p:nvPr/>
        </p:nvSpPr>
        <p:spPr>
          <a:xfrm>
            <a:off x="1689475" y="2289200"/>
            <a:ext cx="873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latin typeface="Times New Roman"/>
                <a:ea typeface="Times New Roman"/>
                <a:cs typeface="Times New Roman"/>
                <a:sym typeface="Times New Roman"/>
              </a:rPr>
              <a:t>36%</a:t>
            </a:r>
            <a:endParaRPr sz="16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3" name="Google Shape;573;p23"/>
          <p:cNvSpPr txBox="1"/>
          <p:nvPr/>
        </p:nvSpPr>
        <p:spPr>
          <a:xfrm>
            <a:off x="2421400" y="3079800"/>
            <a:ext cx="87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latin typeface="Times New Roman"/>
                <a:ea typeface="Times New Roman"/>
                <a:cs typeface="Times New Roman"/>
                <a:sym typeface="Times New Roman"/>
              </a:rPr>
              <a:t>  12%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159663" y="2201375"/>
            <a:ext cx="87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latin typeface="Times New Roman"/>
                <a:ea typeface="Times New Roman"/>
                <a:cs typeface="Times New Roman"/>
                <a:sym typeface="Times New Roman"/>
              </a:rPr>
              <a:t>  38%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5" name="Google Shape;575;p23"/>
          <p:cNvSpPr txBox="1"/>
          <p:nvPr/>
        </p:nvSpPr>
        <p:spPr>
          <a:xfrm>
            <a:off x="5503775" y="2647775"/>
            <a:ext cx="87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latin typeface="Times New Roman"/>
                <a:ea typeface="Times New Roman"/>
                <a:cs typeface="Times New Roman"/>
                <a:sym typeface="Times New Roman"/>
              </a:rPr>
              <a:t>  24%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6" name="Google Shape;576;p23"/>
          <p:cNvSpPr txBox="1"/>
          <p:nvPr/>
        </p:nvSpPr>
        <p:spPr>
          <a:xfrm>
            <a:off x="6973325" y="2281550"/>
            <a:ext cx="87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latin typeface="Times New Roman"/>
                <a:ea typeface="Times New Roman"/>
                <a:cs typeface="Times New Roman"/>
                <a:sym typeface="Times New Roman"/>
              </a:rPr>
              <a:t>  36%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7" name="Google Shape;577;p23"/>
          <p:cNvSpPr txBox="1"/>
          <p:nvPr/>
        </p:nvSpPr>
        <p:spPr>
          <a:xfrm>
            <a:off x="4691800" y="4519800"/>
            <a:ext cx="87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latin typeface="Times New Roman"/>
                <a:ea typeface="Times New Roman"/>
                <a:cs typeface="Times New Roman"/>
                <a:sym typeface="Times New Roman"/>
              </a:rPr>
              <a:t>  51%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8" name="Google Shape;578;p23"/>
          <p:cNvSpPr txBox="1"/>
          <p:nvPr/>
        </p:nvSpPr>
        <p:spPr>
          <a:xfrm>
            <a:off x="3294700" y="4681750"/>
            <a:ext cx="8733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latin typeface="Times New Roman"/>
                <a:ea typeface="Times New Roman"/>
                <a:cs typeface="Times New Roman"/>
                <a:sym typeface="Times New Roman"/>
              </a:rPr>
              <a:t>  49%</a:t>
            </a:r>
            <a:endParaRPr sz="17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ce4861d39a_4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         </a:t>
            </a:r>
            <a:endParaRPr/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            </a:t>
            </a:r>
            <a:endParaRPr/>
          </a:p>
        </p:txBody>
      </p:sp>
      <p:sp>
        <p:nvSpPr>
          <p:cNvPr id="585" name="Google Shape;585;gce4861d39a_4_0"/>
          <p:cNvSpPr txBox="1">
            <a:spLocks noGrp="1"/>
          </p:cNvSpPr>
          <p:nvPr>
            <p:ph type="body" idx="1"/>
          </p:nvPr>
        </p:nvSpPr>
        <p:spPr>
          <a:xfrm>
            <a:off x="453900" y="265800"/>
            <a:ext cx="8516100" cy="63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77" b="1">
                <a:solidFill>
                  <a:srgbClr val="26004C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2.Фотографии рабочего дня управленческой команды/Эффекты</a:t>
            </a:r>
            <a:endParaRPr sz="3177" b="1">
              <a:solidFill>
                <a:srgbClr val="26004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18" b="1">
                <a:solidFill>
                  <a:srgbClr val="26004C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_________________________________________________</a:t>
            </a:r>
            <a:endParaRPr sz="2618" b="1">
              <a:solidFill>
                <a:srgbClr val="26004C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18"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 Снизилось время на выполнение операционных задач в среднем на 1 час</a:t>
            </a:r>
            <a:endParaRPr sz="2618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6" name="Google Shape;586;gce4861d39a_4_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33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7" name="Google Shape;587;gce4861d39a_4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0125" y="2398250"/>
            <a:ext cx="4610128" cy="206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ce4861d39a_4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6950" y="4603000"/>
            <a:ext cx="4679626" cy="206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ac68d93b7_0_52"/>
          <p:cNvSpPr txBox="1">
            <a:spLocks noGrp="1"/>
          </p:cNvSpPr>
          <p:nvPr>
            <p:ph type="body" idx="1"/>
          </p:nvPr>
        </p:nvSpPr>
        <p:spPr>
          <a:xfrm>
            <a:off x="128850" y="0"/>
            <a:ext cx="9015000" cy="6858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lang="ru-RU" sz="22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ru-RU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Анулировалось количество незавершенных </a:t>
            </a:r>
            <a:endParaRPr sz="24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 в срок с 3 до 0</a:t>
            </a:r>
            <a:endParaRPr sz="29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r>
              <a:rPr lang="ru-RU" b="1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Увеличилось количество завершенных проектов </a:t>
            </a:r>
            <a:endParaRPr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75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5" name="Google Shape;595;gcac68d93b7_0_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78751" y="756725"/>
            <a:ext cx="4110275" cy="256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gcac68d93b7_0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225" y="4137725"/>
            <a:ext cx="3679549" cy="2227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cac68d93b7_0_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4008873"/>
            <a:ext cx="3679549" cy="222785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gcac68d93b7_0_52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34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ca6af2906a_0_0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           </a:t>
            </a: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Спасибо за внимание!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/>
              <a:t>_____________________________</a:t>
            </a:r>
            <a:endParaRPr/>
          </a:p>
        </p:txBody>
      </p:sp>
      <p:sp>
        <p:nvSpPr>
          <p:cNvPr id="605" name="Google Shape;605;gca6af2906a_0_0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7391400" cy="51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398036, г.Липецк, ул.Мистюкова А.П.,7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(4742)49-53-63</a:t>
            </a:r>
            <a:endParaRPr sz="2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dou.20@mail.ru</a:t>
            </a: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 sz="2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http://mdou20.ru</a:t>
            </a: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3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https://www.instagram.com/dou20lip/</a:t>
            </a:r>
            <a:r>
              <a:rPr lang="ru-RU" sz="23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</a:t>
            </a:r>
            <a:endParaRPr sz="23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 sz="2000" b="1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6" name="Google Shape;606;gca6af2906a_0_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35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7" name="Google Shape;607;gca6af2906a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901" y="0"/>
            <a:ext cx="1096874" cy="114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gca6af2906a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3902" y="1726314"/>
            <a:ext cx="573301" cy="7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gca6af2906a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0000" y="2756538"/>
            <a:ext cx="741099" cy="741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gca6af2906a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70000" y="3915600"/>
            <a:ext cx="741100" cy="7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ca6af2906a_0_0"/>
          <p:cNvPicPr preferRelativeResize="0"/>
          <p:nvPr/>
        </p:nvPicPr>
        <p:blipFill rotWithShape="1">
          <a:blip r:embed="rId10">
            <a:alphaModFix/>
          </a:blip>
          <a:srcRect b="7723"/>
          <a:stretch/>
        </p:blipFill>
        <p:spPr>
          <a:xfrm>
            <a:off x="370000" y="4730175"/>
            <a:ext cx="741100" cy="73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ca6af2906a_0_0"/>
          <p:cNvPicPr preferRelativeResize="0"/>
          <p:nvPr/>
        </p:nvPicPr>
        <p:blipFill rotWithShape="1">
          <a:blip r:embed="rId11">
            <a:alphaModFix/>
          </a:blip>
          <a:srcRect r="63518"/>
          <a:stretch/>
        </p:blipFill>
        <p:spPr>
          <a:xfrm>
            <a:off x="411950" y="5633209"/>
            <a:ext cx="657199" cy="600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ca6af2906a_0_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299450" y="4966600"/>
            <a:ext cx="1577301" cy="157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968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СОСТАВЛЕНИЕ ПАСПОРТА ПРОЕКТА</a:t>
            </a:r>
            <a:endParaRPr sz="2400"/>
          </a:p>
        </p:txBody>
      </p:sp>
      <p:sp>
        <p:nvSpPr>
          <p:cNvPr id="191" name="Google Shape;191;p6"/>
          <p:cNvSpPr txBox="1">
            <a:spLocks noGrp="1"/>
          </p:cNvSpPr>
          <p:nvPr>
            <p:ph type="body" idx="1"/>
          </p:nvPr>
        </p:nvSpPr>
        <p:spPr>
          <a:xfrm>
            <a:off x="240788" y="1484784"/>
            <a:ext cx="3960440" cy="4464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10000"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9999"/>
              <a:buFont typeface="Arial"/>
              <a:buNone/>
            </a:pPr>
            <a:endParaRPr sz="2900" b="1"/>
          </a:p>
          <a:p>
            <a:pPr marL="45720" lvl="0" indent="0" algn="l" rtl="0">
              <a:lnSpc>
                <a:spcPct val="100000"/>
              </a:lnSpc>
              <a:spcBef>
                <a:spcPts val="404"/>
              </a:spcBef>
              <a:spcAft>
                <a:spcPts val="0"/>
              </a:spcAft>
              <a:buSzPct val="119999"/>
              <a:buFont typeface="Arial"/>
              <a:buNone/>
            </a:pPr>
            <a:r>
              <a:rPr lang="ru-RU" sz="3400" b="1">
                <a:latin typeface="Times New Roman"/>
                <a:ea typeface="Times New Roman"/>
                <a:cs typeface="Times New Roman"/>
                <a:sym typeface="Times New Roman"/>
              </a:rPr>
              <a:t>Вовлеченные лица и рамки проекта </a:t>
            </a:r>
            <a:endParaRPr sz="34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1. Заказчик проекта: Департамент образования Липецкой области 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2. Владелец процесса: ДОУ № 20 г. Липецка 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428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ru-RU" sz="3389">
                <a:latin typeface="Times New Roman"/>
                <a:ea typeface="Times New Roman"/>
                <a:cs typeface="Times New Roman"/>
                <a:sym typeface="Times New Roman"/>
              </a:rPr>
              <a:t>Повышение уровня самоорганизации и самоконтроля сотрудников в системе эффективного организационного управления </a:t>
            </a:r>
            <a:endParaRPr sz="338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4. Границы процесса: от создания проекта решения до утверждения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5. Руководитель проекта: Некрасова М.А. заведующая ДОУ № 20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6. Команда проекта:</a:t>
            </a:r>
            <a:endParaRPr sz="2489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392"/>
              </a:spcBef>
              <a:spcAft>
                <a:spcPts val="0"/>
              </a:spcAft>
              <a:buSzPct val="128176"/>
              <a:buFont typeface="Times New Roman"/>
              <a:buNone/>
            </a:pPr>
            <a:r>
              <a:rPr lang="ru-RU" sz="3089">
                <a:latin typeface="Times New Roman"/>
                <a:ea typeface="Times New Roman"/>
                <a:cs typeface="Times New Roman"/>
                <a:sym typeface="Times New Roman"/>
              </a:rPr>
              <a:t>Заместители заведующей Некрасова Т.А., Дрига А.В., Петрушина Е.С., Яковлева А.А</a:t>
            </a:r>
            <a:endParaRPr sz="308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916881" y="1537859"/>
            <a:ext cx="3960300" cy="44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None/>
            </a:pPr>
            <a:r>
              <a:rPr lang="ru-RU" sz="1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Обоснование выбора </a:t>
            </a:r>
            <a:endParaRPr sz="16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отсутствие мотивации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отсутствие понимания цели в работе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дублирование информации в разных документах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несоблюдение сроков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отсутствие планирования рабочего дня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неправильное информирование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Times New Roman"/>
              <a:buChar char="❏"/>
            </a:pPr>
            <a:r>
              <a:rPr lang="ru-RU" sz="1600">
                <a:solidFill>
                  <a:srgbClr val="26262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неэффективная коммуникация среди сотрудников</a:t>
            </a:r>
            <a:endParaRPr sz="1600">
              <a:solidFill>
                <a:srgbClr val="262626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160"/>
              <a:buFont typeface="Noto Sans Symbols"/>
              <a:buNone/>
            </a:pP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31470" marR="0" lvl="0" indent="-16383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Noto Sans Symbols"/>
              <a:buNone/>
            </a:pPr>
            <a:endParaRPr sz="1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825"/>
              </a:spcBef>
              <a:spcAft>
                <a:spcPts val="0"/>
              </a:spcAft>
              <a:buClr>
                <a:schemeClr val="dk2"/>
              </a:buClr>
              <a:buSzPts val="3960"/>
              <a:buFont typeface="Noto Sans Symbols"/>
              <a:buNone/>
            </a:pPr>
            <a:endParaRPr sz="3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45015" y="4967514"/>
            <a:ext cx="1618781" cy="161878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6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 txBox="1">
            <a:spLocks noGrp="1"/>
          </p:cNvSpPr>
          <p:nvPr>
            <p:ph type="title"/>
          </p:nvPr>
        </p:nvSpPr>
        <p:spPr>
          <a:xfrm>
            <a:off x="323528" y="173182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/>
            </a:r>
            <a:br>
              <a:rPr lang="ru-RU" sz="24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400">
                <a:latin typeface="Times New Roman"/>
                <a:ea typeface="Times New Roman"/>
                <a:cs typeface="Times New Roman"/>
                <a:sym typeface="Times New Roman"/>
              </a:rPr>
              <a:t>СОСТАВЛЕНИЕ ПАСПОРТА ПРОЕКТА</a:t>
            </a: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body" idx="1"/>
          </p:nvPr>
        </p:nvSpPr>
        <p:spPr>
          <a:xfrm>
            <a:off x="166564" y="1988839"/>
            <a:ext cx="4005064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ru-RU" sz="2000" b="1">
                <a:latin typeface="Times New Roman"/>
                <a:ea typeface="Times New Roman"/>
                <a:cs typeface="Times New Roman"/>
                <a:sym typeface="Times New Roman"/>
              </a:rPr>
              <a:t>Цели и плановый эффект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ru-RU" sz="1600">
                <a:latin typeface="Times New Roman"/>
                <a:ea typeface="Times New Roman"/>
                <a:cs typeface="Times New Roman"/>
                <a:sym typeface="Times New Roman"/>
              </a:rPr>
              <a:t>1.Введение мотивационной системы на основании KPI (SMART целей работы сотрудников)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ru-RU" sz="1600">
                <a:latin typeface="Times New Roman"/>
                <a:ea typeface="Times New Roman"/>
                <a:cs typeface="Times New Roman"/>
                <a:sym typeface="Times New Roman"/>
              </a:rPr>
              <a:t>2.Повышение эффективности производительности управленческого процесс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ru-RU" sz="1600">
                <a:latin typeface="Times New Roman"/>
                <a:ea typeface="Times New Roman"/>
                <a:cs typeface="Times New Roman"/>
                <a:sym typeface="Times New Roman"/>
              </a:rPr>
              <a:t>3.Оптимизация процесса планирования в работе путём постановки задач для эффективности работы сотрудников.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Font typeface="Arial"/>
              <a:buNone/>
            </a:pPr>
            <a:r>
              <a:rPr lang="ru-RU" sz="1600">
                <a:latin typeface="Times New Roman"/>
                <a:ea typeface="Times New Roman"/>
                <a:cs typeface="Times New Roman"/>
                <a:sym typeface="Times New Roman"/>
              </a:rPr>
              <a:t>4.Создание Экосистемы для правильной и эффективной коммуникации сотрудников.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2919" lvl="0" indent="-344424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920"/>
              <a:buFont typeface="Arial"/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2919" lvl="0" indent="-344424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920"/>
              <a:buFont typeface="Arial"/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2919" lvl="0" indent="-344424" algn="l" rtl="0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SzPts val="1920"/>
              <a:buFont typeface="Arial"/>
              <a:buNone/>
            </a:pP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2919" lvl="0" indent="-252831" algn="l" rtl="0">
              <a:lnSpc>
                <a:spcPct val="100000"/>
              </a:lnSpc>
              <a:spcBef>
                <a:spcPts val="671"/>
              </a:spcBef>
              <a:spcAft>
                <a:spcPts val="0"/>
              </a:spcAft>
              <a:buSzPts val="3480"/>
              <a:buFont typeface="Arial"/>
              <a:buNone/>
            </a:pPr>
            <a:endParaRPr sz="29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ru-RU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648"/>
              </a:spcBef>
              <a:spcAft>
                <a:spcPts val="0"/>
              </a:spcAft>
              <a:buSzPts val="3360"/>
              <a:buFont typeface="Arial"/>
              <a:buNone/>
            </a:pPr>
            <a:r>
              <a:rPr lang="ru-RU" sz="2800"/>
              <a:t> </a:t>
            </a:r>
            <a:endParaRPr sz="2800"/>
          </a:p>
        </p:txBody>
      </p:sp>
      <p:sp>
        <p:nvSpPr>
          <p:cNvPr id="202" name="Google Shape;202;p7"/>
          <p:cNvSpPr txBox="1"/>
          <p:nvPr/>
        </p:nvSpPr>
        <p:spPr>
          <a:xfrm>
            <a:off x="4716016" y="1988840"/>
            <a:ext cx="4005064" cy="441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20000"/>
              <a:buFont typeface="Noto Sans Symbols"/>
              <a:buNone/>
            </a:pPr>
            <a:r>
              <a:rPr lang="ru-RU" sz="26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Основные события проекта </a:t>
            </a:r>
            <a:endParaRPr sz="19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1.Старт проекта. Разработка паспорта проекта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8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Анализ текущей ситуации. </a:t>
            </a:r>
            <a:endParaRPr sz="19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Разработка карты идеального и целевого состояния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Выявление коренных причин проблем, формирование предложений по их решению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5.Защита выработанных предложений по совершенствованию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Реализация плана мероприятий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Контроль (производственный анализ) и стандартизация результатов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8.Закрытие проекта 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68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1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 Мониторинг стабильности результатов</a:t>
            </a:r>
            <a:endParaRPr sz="14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310"/>
              </a:spcBef>
              <a:spcAft>
                <a:spcPts val="0"/>
              </a:spcAft>
              <a:buClr>
                <a:schemeClr val="dk2"/>
              </a:buClr>
              <a:buSzPct val="120000"/>
              <a:buFont typeface="Noto Sans Symbols"/>
              <a:buNone/>
            </a:pPr>
            <a:endParaRPr sz="1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marR="0" lvl="0" indent="0" algn="l" rtl="0">
              <a:lnSpc>
                <a:spcPct val="100000"/>
              </a:lnSpc>
              <a:spcBef>
                <a:spcPts val="543"/>
              </a:spcBef>
              <a:spcAft>
                <a:spcPts val="0"/>
              </a:spcAft>
              <a:buClr>
                <a:schemeClr val="dk2"/>
              </a:buClr>
              <a:buSzPct val="119999"/>
              <a:buFont typeface="Noto Sans Symbols"/>
              <a:buNone/>
            </a:pPr>
            <a:r>
              <a:rPr lang="ru-R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3" name="Google Shape;20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7544" y="4481736"/>
            <a:ext cx="2448272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7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>
            <a:spLocks noGrp="1"/>
          </p:cNvSpPr>
          <p:nvPr>
            <p:ph type="title"/>
          </p:nvPr>
        </p:nvSpPr>
        <p:spPr>
          <a:xfrm>
            <a:off x="251525" y="0"/>
            <a:ext cx="7696200" cy="10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sz="2300">
                <a:latin typeface="Times New Roman"/>
                <a:ea typeface="Times New Roman"/>
                <a:cs typeface="Times New Roman"/>
                <a:sym typeface="Times New Roman"/>
              </a:rPr>
              <a:t>КРАТКАЯ СПРАВКА ОБ ОБРАЗОВАТЕЛЬНОЙ ОРГАНИЗАЦИИ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8"/>
          <p:cNvSpPr txBox="1">
            <a:spLocks noGrp="1"/>
          </p:cNvSpPr>
          <p:nvPr>
            <p:ph type="body" idx="1"/>
          </p:nvPr>
        </p:nvSpPr>
        <p:spPr>
          <a:xfrm>
            <a:off x="116700" y="1231100"/>
            <a:ext cx="8910600" cy="52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Font typeface="Arial"/>
              <a:buNone/>
            </a:pPr>
            <a:r>
              <a:rPr lang="ru-RU" sz="1900" dirty="0">
                <a:latin typeface="Times New Roman"/>
                <a:ea typeface="Times New Roman"/>
                <a:cs typeface="Times New Roman"/>
                <a:sym typeface="Times New Roman"/>
              </a:rPr>
              <a:t>Здание детского сада введено в эксплуатацию в 2009 году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Font typeface="Arial"/>
              <a:buNone/>
            </a:pPr>
            <a:r>
              <a:rPr lang="ru-RU" sz="1900" dirty="0">
                <a:latin typeface="Times New Roman"/>
                <a:ea typeface="Times New Roman"/>
                <a:cs typeface="Times New Roman"/>
                <a:sym typeface="Times New Roman"/>
              </a:rPr>
              <a:t>В учреждении функционируют 16 групп:</a:t>
            </a:r>
            <a:endParaRPr sz="19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ru-RU" sz="1700" dirty="0" smtClean="0">
                <a:latin typeface="Times New Roman"/>
                <a:ea typeface="Times New Roman"/>
                <a:cs typeface="Times New Roman"/>
                <a:sym typeface="Times New Roman"/>
              </a:rPr>
              <a:t>10 </a:t>
            </a:r>
            <a:r>
              <a:rPr lang="ru-RU" sz="1700" dirty="0">
                <a:latin typeface="Times New Roman"/>
                <a:ea typeface="Times New Roman"/>
                <a:cs typeface="Times New Roman"/>
                <a:sym typeface="Times New Roman"/>
              </a:rPr>
              <a:t>общеразвивающей направленности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ru-RU" sz="1700" dirty="0" smtClean="0">
                <a:latin typeface="Times New Roman"/>
                <a:ea typeface="Times New Roman"/>
                <a:cs typeface="Times New Roman"/>
                <a:sym typeface="Times New Roman"/>
              </a:rPr>
              <a:t>3 группа компенсирующей направленности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ru-RU" sz="1700" dirty="0">
                <a:latin typeface="Times New Roman"/>
                <a:ea typeface="Times New Roman"/>
                <a:cs typeface="Times New Roman"/>
                <a:sym typeface="Times New Roman"/>
              </a:rPr>
              <a:t>1 группа комбинированной направленности 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ru-RU" sz="1700" dirty="0">
                <a:latin typeface="Times New Roman"/>
                <a:ea typeface="Times New Roman"/>
                <a:cs typeface="Times New Roman"/>
                <a:sym typeface="Times New Roman"/>
              </a:rPr>
              <a:t>2 группы кратковременного </a:t>
            </a:r>
            <a:r>
              <a:rPr lang="ru-RU" sz="1700" dirty="0" smtClean="0">
                <a:latin typeface="Times New Roman"/>
                <a:ea typeface="Times New Roman"/>
                <a:cs typeface="Times New Roman"/>
                <a:sym typeface="Times New Roman"/>
              </a:rPr>
              <a:t>пребывания</a:t>
            </a:r>
          </a:p>
          <a:p>
            <a:pPr marL="1206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</a:pP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ru-RU" sz="2000" dirty="0" smtClean="0">
                <a:latin typeface="Times New Roman"/>
                <a:ea typeface="Times New Roman"/>
                <a:cs typeface="Times New Roman"/>
                <a:sym typeface="Times New Roman"/>
              </a:rPr>
              <a:t>Численный </a:t>
            </a: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состав воспитанников: 487 человек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ru-RU" sz="2000" dirty="0">
                <a:latin typeface="Times New Roman"/>
                <a:ea typeface="Times New Roman"/>
                <a:cs typeface="Times New Roman"/>
                <a:sym typeface="Times New Roman"/>
              </a:rPr>
              <a:t>Численность кадрового состава: 74 человека</a:t>
            </a: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ru-RU" sz="1700" dirty="0">
                <a:latin typeface="Times New Roman"/>
                <a:ea typeface="Times New Roman"/>
                <a:cs typeface="Times New Roman"/>
                <a:sym typeface="Times New Roman"/>
              </a:rPr>
              <a:t>А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дрес </a:t>
            </a:r>
            <a:r>
              <a:rPr lang="ru-RU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местонахождения:г.Липецк,ул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ru-RU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Мистюкова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 А. П.,7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ru-RU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Email</a:t>
            </a:r>
            <a:r>
              <a:rPr lang="ru-RU" sz="1800" dirty="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dou.20@mail.ru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40"/>
              <a:buNone/>
            </a:pPr>
            <a:r>
              <a:rPr lang="ru-RU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Сайт: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u="sng" dirty="0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http://mdou20.ru/</a:t>
            </a:r>
            <a:r>
              <a:rPr lang="ru-RU" sz="1800" dirty="0">
                <a:solidFill>
                  <a:srgbClr val="7030A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rgbClr val="7030A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225" y="4112275"/>
            <a:ext cx="3275776" cy="245295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6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"/>
          <p:cNvSpPr txBox="1">
            <a:spLocks noGrp="1"/>
          </p:cNvSpPr>
          <p:nvPr>
            <p:ph type="title"/>
          </p:nvPr>
        </p:nvSpPr>
        <p:spPr>
          <a:xfrm>
            <a:off x="228600" y="228600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0" name="Google Shape;220;p9"/>
          <p:cNvSpPr txBox="1">
            <a:spLocks noGrp="1"/>
          </p:cNvSpPr>
          <p:nvPr>
            <p:ph type="body" idx="1"/>
          </p:nvPr>
        </p:nvSpPr>
        <p:spPr>
          <a:xfrm>
            <a:off x="1143000" y="1524000"/>
            <a:ext cx="7391400" cy="44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SzPts val="3240"/>
              <a:buNone/>
            </a:pPr>
            <a:endParaRPr/>
          </a:p>
        </p:txBody>
      </p:sp>
      <p:pic>
        <p:nvPicPr>
          <p:cNvPr id="221" name="Google Shape;22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" y="0"/>
            <a:ext cx="9143956" cy="6286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9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8" name="Google Shape;228;p10"/>
          <p:cNvGraphicFramePr/>
          <p:nvPr/>
        </p:nvGraphicFramePr>
        <p:xfrm>
          <a:off x="177450" y="1139638"/>
          <a:ext cx="8960550" cy="7364310"/>
        </p:xfrm>
        <a:graphic>
          <a:graphicData uri="http://schemas.openxmlformats.org/drawingml/2006/table">
            <a:tbl>
              <a:tblPr>
                <a:noFill/>
                <a:tableStyleId>{09FB5DAC-8739-4EEE-BEB7-70B843103064}</a:tableStyleId>
              </a:tblPr>
              <a:tblGrid>
                <a:gridCol w="2233500"/>
                <a:gridCol w="2251800"/>
                <a:gridCol w="2097200"/>
                <a:gridCol w="2378050"/>
              </a:tblGrid>
              <a:tr h="117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13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.</a:t>
                      </a: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1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17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717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2800" b="1" u="none" strike="noStrike" cap="none">
                        <a:solidFill>
                          <a:schemeClr val="dk2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809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u="none" strike="noStrike" cap="none"/>
                        <a:t>     </a:t>
                      </a:r>
                      <a:endParaRPr sz="16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ru-RU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отсутствие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</a:t>
                      </a:r>
                      <a:r>
                        <a:rPr lang="ru-RU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</a:t>
                      </a: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отив</a:t>
                      </a:r>
                      <a:r>
                        <a:rPr lang="ru-RU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ации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отсутствие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понимания цели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в работе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</a:rPr>
                        <a:t>     </a:t>
                      </a:r>
                      <a:endParaRPr sz="14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300" b="1">
                        <a:solidFill>
                          <a:srgbClr val="26004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д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ублирование          информации в разных     документах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дублирование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поручений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</a:t>
                      </a: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несоблюдение           сроков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отсутствие      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планирования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рабочего дня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неправильное            информирование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многоначалие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676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3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</a:t>
                      </a:r>
                      <a:r>
                        <a:rPr lang="ru-RU" sz="13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отсутствие</a:t>
                      </a:r>
                      <a:r>
                        <a:rPr lang="ru-RU" sz="12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</a:t>
                      </a:r>
                      <a:r>
                        <a:rPr lang="ru-RU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вовлеченности в      управленческий процесс</a:t>
                      </a:r>
                      <a:endParaRPr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нерациональное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использование            рабочего времени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r>
                        <a:rPr lang="ru-RU" sz="140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неэффективная      коммуникация среди сотрудников</a:t>
                      </a:r>
                      <a:endParaRPr sz="140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812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/>
                        <a:t>      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-RU" sz="14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</a:t>
                      </a:r>
                      <a:endParaRPr sz="14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229" name="Google Shape;229;p10"/>
          <p:cNvSpPr txBox="1"/>
          <p:nvPr/>
        </p:nvSpPr>
        <p:spPr>
          <a:xfrm>
            <a:off x="518800" y="127675"/>
            <a:ext cx="5833200" cy="95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45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ru-RU" sz="5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5000" b="1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</a:t>
            </a:r>
            <a:endParaRPr sz="5400" b="1" i="0" u="none" strike="noStrike" cap="none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0" name="Google Shape;230;p10"/>
          <p:cNvSpPr/>
          <p:nvPr/>
        </p:nvSpPr>
        <p:spPr>
          <a:xfrm>
            <a:off x="6231850" y="2718000"/>
            <a:ext cx="2800200" cy="45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2800" b="1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b="0" i="0" u="none" strike="noStrike" cap="none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1" name="Google Shape;2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111" y="6193700"/>
            <a:ext cx="767899" cy="5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3" name="Google Shape;23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900" y="0"/>
            <a:ext cx="1252975" cy="116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0"/>
          <p:cNvPicPr preferRelativeResize="0"/>
          <p:nvPr/>
        </p:nvPicPr>
        <p:blipFill rotWithShape="1">
          <a:blip r:embed="rId5">
            <a:alphaModFix/>
          </a:blip>
          <a:srcRect l="74652" t="3505" b="72693"/>
          <a:stretch/>
        </p:blipFill>
        <p:spPr>
          <a:xfrm>
            <a:off x="719862" y="2497600"/>
            <a:ext cx="1108148" cy="1049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878" y="4647487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878" y="5367024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5878" y="6068949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0"/>
          <p:cNvPicPr preferRelativeResize="0"/>
          <p:nvPr/>
        </p:nvPicPr>
        <p:blipFill rotWithShape="1">
          <a:blip r:embed="rId5">
            <a:alphaModFix/>
          </a:blip>
          <a:srcRect t="27082" r="73576" b="49117"/>
          <a:stretch/>
        </p:blipFill>
        <p:spPr>
          <a:xfrm>
            <a:off x="2608410" y="2456388"/>
            <a:ext cx="1252980" cy="112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8753" y="4510974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48740" y="5367024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0"/>
          <p:cNvPicPr preferRelativeResize="0"/>
          <p:nvPr/>
        </p:nvPicPr>
        <p:blipFill rotWithShape="1">
          <a:blip r:embed="rId5">
            <a:alphaModFix/>
          </a:blip>
          <a:srcRect l="74869" t="27119" b="49078"/>
          <a:stretch/>
        </p:blipFill>
        <p:spPr>
          <a:xfrm>
            <a:off x="5107925" y="2418062"/>
            <a:ext cx="1252980" cy="1186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3603" y="6003899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3603" y="5321424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3590" y="4638949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2617" y="2434400"/>
            <a:ext cx="1108160" cy="110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2628" y="6068949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3778" y="5246399"/>
            <a:ext cx="200374" cy="18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3765" y="4638949"/>
            <a:ext cx="200374" cy="18980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0"/>
          <p:cNvSpPr txBox="1"/>
          <p:nvPr/>
        </p:nvSpPr>
        <p:spPr>
          <a:xfrm>
            <a:off x="236816" y="1356175"/>
            <a:ext cx="2133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sp>
        <p:nvSpPr>
          <p:cNvPr id="250" name="Google Shape;250;p10"/>
          <p:cNvSpPr txBox="1"/>
          <p:nvPr/>
        </p:nvSpPr>
        <p:spPr>
          <a:xfrm>
            <a:off x="2522388" y="1356175"/>
            <a:ext cx="198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0"/>
          <p:cNvSpPr txBox="1"/>
          <p:nvPr/>
        </p:nvSpPr>
        <p:spPr>
          <a:xfrm>
            <a:off x="4662738" y="1322338"/>
            <a:ext cx="242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2" name="Google Shape;252;p10"/>
          <p:cNvSpPr txBox="1"/>
          <p:nvPr/>
        </p:nvSpPr>
        <p:spPr>
          <a:xfrm>
            <a:off x="7083100" y="1360075"/>
            <a:ext cx="1930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</a:endParaRPr>
          </a:p>
        </p:txBody>
      </p:sp>
      <p:pic>
        <p:nvPicPr>
          <p:cNvPr id="253" name="Google Shape;253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70825" y="1232625"/>
            <a:ext cx="225175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12625" y="1220825"/>
            <a:ext cx="2133600" cy="112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39725" y="1263776"/>
            <a:ext cx="2251750" cy="11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300" y="1274163"/>
            <a:ext cx="1911275" cy="11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0"/>
          <p:cNvSpPr txBox="1"/>
          <p:nvPr/>
        </p:nvSpPr>
        <p:spPr>
          <a:xfrm>
            <a:off x="107263" y="1276750"/>
            <a:ext cx="19113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1.Введение мотивационной системы на основании KPI (SMART целей работы сотрудников)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58" name="Google Shape;258;p10"/>
          <p:cNvSpPr txBox="1"/>
          <p:nvPr/>
        </p:nvSpPr>
        <p:spPr>
          <a:xfrm>
            <a:off x="2309688" y="1356175"/>
            <a:ext cx="1850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2.Повышение эффективности производительности управленческого процесс</a:t>
            </a:r>
            <a:endParaRPr/>
          </a:p>
        </p:txBody>
      </p:sp>
      <p:sp>
        <p:nvSpPr>
          <p:cNvPr id="259" name="Google Shape;259;p10"/>
          <p:cNvSpPr txBox="1"/>
          <p:nvPr/>
        </p:nvSpPr>
        <p:spPr>
          <a:xfrm>
            <a:off x="4574013" y="1232623"/>
            <a:ext cx="213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3.Оптимизация процесса планирования в работе путём постановки задач для эффективности работы сотрудников.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0" name="Google Shape;260;p10"/>
          <p:cNvSpPr txBox="1"/>
          <p:nvPr/>
        </p:nvSpPr>
        <p:spPr>
          <a:xfrm>
            <a:off x="6902588" y="1211550"/>
            <a:ext cx="1988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4.Создание Экосистемы для правильной и эффективной коммуникации сотрудников.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61" name="Google Shape;261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83425" y="3665600"/>
            <a:ext cx="2133600" cy="3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55763" y="3636175"/>
            <a:ext cx="2042100" cy="31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4275" y="3659800"/>
            <a:ext cx="1911275" cy="3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0"/>
          <p:cNvSpPr txBox="1"/>
          <p:nvPr/>
        </p:nvSpPr>
        <p:spPr>
          <a:xfrm>
            <a:off x="282656" y="3593775"/>
            <a:ext cx="15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Times New Roman"/>
                <a:ea typeface="Times New Roman"/>
                <a:cs typeface="Times New Roman"/>
                <a:sym typeface="Times New Roman"/>
              </a:rPr>
              <a:t>        ПОТЕРИ</a:t>
            </a:r>
            <a:endParaRPr/>
          </a:p>
        </p:txBody>
      </p:sp>
      <p:pic>
        <p:nvPicPr>
          <p:cNvPr id="265" name="Google Shape;265;p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6625" y="3636175"/>
            <a:ext cx="2133600" cy="3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 txBox="1"/>
          <p:nvPr/>
        </p:nvSpPr>
        <p:spPr>
          <a:xfrm>
            <a:off x="2419206" y="3623200"/>
            <a:ext cx="15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Times New Roman"/>
                <a:ea typeface="Times New Roman"/>
                <a:cs typeface="Times New Roman"/>
                <a:sym typeface="Times New Roman"/>
              </a:rPr>
              <a:t>        ПОТЕРИ</a:t>
            </a:r>
            <a:endParaRPr/>
          </a:p>
        </p:txBody>
      </p:sp>
      <p:sp>
        <p:nvSpPr>
          <p:cNvPr id="267" name="Google Shape;267;p10"/>
          <p:cNvSpPr txBox="1"/>
          <p:nvPr/>
        </p:nvSpPr>
        <p:spPr>
          <a:xfrm>
            <a:off x="4809581" y="3635300"/>
            <a:ext cx="15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Times New Roman"/>
                <a:ea typeface="Times New Roman"/>
                <a:cs typeface="Times New Roman"/>
                <a:sym typeface="Times New Roman"/>
              </a:rPr>
              <a:t>       ПОТЕРИ</a:t>
            </a:r>
            <a:endParaRPr/>
          </a:p>
        </p:txBody>
      </p:sp>
      <p:sp>
        <p:nvSpPr>
          <p:cNvPr id="268" name="Google Shape;268;p10"/>
          <p:cNvSpPr txBox="1"/>
          <p:nvPr/>
        </p:nvSpPr>
        <p:spPr>
          <a:xfrm>
            <a:off x="7199956" y="3593513"/>
            <a:ext cx="1534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latin typeface="Times New Roman"/>
                <a:ea typeface="Times New Roman"/>
                <a:cs typeface="Times New Roman"/>
                <a:sym typeface="Times New Roman"/>
              </a:rPr>
              <a:t>        ПОТЕРИ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cafe84861e_1_0"/>
          <p:cNvSpPr txBox="1">
            <a:spLocks noGrp="1"/>
          </p:cNvSpPr>
          <p:nvPr>
            <p:ph type="title"/>
          </p:nvPr>
        </p:nvSpPr>
        <p:spPr>
          <a:xfrm>
            <a:off x="228600" y="614675"/>
            <a:ext cx="7696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ahoma"/>
              <a:buNone/>
            </a:pPr>
            <a:r>
              <a:rPr lang="ru-RU" sz="3700" i="0" u="none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Реакция персонала на введение изменений</a:t>
            </a:r>
            <a:endParaRPr sz="3700" i="0" u="none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ahoma"/>
              <a:buNone/>
            </a:pPr>
            <a:r>
              <a:rPr lang="ru-RU" sz="4200">
                <a:solidFill>
                  <a:srgbClr val="26004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____________________________</a:t>
            </a:r>
            <a:endParaRPr sz="4200">
              <a:solidFill>
                <a:srgbClr val="26004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4" name="Google Shape;274;gcafe84861e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14350" y="1981675"/>
            <a:ext cx="674687" cy="129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cafe84861e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9800" y="3576775"/>
            <a:ext cx="6096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gcafe84861e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5975" y="5034275"/>
            <a:ext cx="1219200" cy="1174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gcafe84861e_1_0"/>
          <p:cNvSpPr txBox="1"/>
          <p:nvPr/>
        </p:nvSpPr>
        <p:spPr>
          <a:xfrm>
            <a:off x="4953000" y="2133600"/>
            <a:ext cx="2133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9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изолирован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8" name="Google Shape;278;gcafe84861e_1_0"/>
          <p:cNvSpPr txBox="1"/>
          <p:nvPr/>
        </p:nvSpPr>
        <p:spPr>
          <a:xfrm>
            <a:off x="5943600" y="3505200"/>
            <a:ext cx="1600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20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подавлены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9" name="Google Shape;279;gcafe84861e_1_0"/>
          <p:cNvSpPr txBox="1"/>
          <p:nvPr/>
        </p:nvSpPr>
        <p:spPr>
          <a:xfrm>
            <a:off x="6858000" y="4876800"/>
            <a:ext cx="19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ru-RU" sz="1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сопротивляются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gcafe84861e_1_0"/>
          <p:cNvSpPr/>
          <p:nvPr/>
        </p:nvSpPr>
        <p:spPr>
          <a:xfrm>
            <a:off x="0" y="0"/>
            <a:ext cx="453900" cy="3750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-RU" sz="1800" b="1"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18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Презентация для обучения продажам">
  <a:themeElements>
    <a:clrScheme name="Sales Training_final2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1802</Words>
  <Application>Microsoft Office PowerPoint</Application>
  <PresentationFormat>Экран (4:3)</PresentationFormat>
  <Paragraphs>718</Paragraphs>
  <Slides>35</Slides>
  <Notes>35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Calibri</vt:lpstr>
      <vt:lpstr>Arial</vt:lpstr>
      <vt:lpstr>Poppins Medium</vt:lpstr>
      <vt:lpstr>Noto Sans Symbols</vt:lpstr>
      <vt:lpstr>Times New Roman</vt:lpstr>
      <vt:lpstr>Tahoma</vt:lpstr>
      <vt:lpstr>Презентация для обучения продажам</vt:lpstr>
      <vt:lpstr>Внедрение инструментов эффективного организационного управления </vt:lpstr>
      <vt:lpstr>Содержание ___________________________</vt:lpstr>
      <vt:lpstr>                       СОГЛАСОВАНО                                                                                                                                                                                                           УТВЕРЖДАЮ                Управляющий совет ДОУ №20 г. Липецка                                                                                                                                               Заведующая ДОУ №20 г. Липецка             Председатель Ушакова О.А                                                                                                                                                                            Приказ от     №     Некрасова М.А  Название проекта: Внедрение инструментов эффективного организационного управления  </vt:lpstr>
      <vt:lpstr> СОСТАВЛЕНИЕ ПАСПОРТА ПРОЕКТА</vt:lpstr>
      <vt:lpstr> СОСТАВЛЕНИЕ ПАСПОРТА ПРОЕКТА</vt:lpstr>
      <vt:lpstr>КРАТКАЯ СПРАВКА ОБ ОБРАЗОВАТЕЛЬНОЙ ОРГАНИЗАЦИИ</vt:lpstr>
      <vt:lpstr>Презентация PowerPoint</vt:lpstr>
      <vt:lpstr>Презентация PowerPoint</vt:lpstr>
      <vt:lpstr>8 Реакция персонала на введение изменений ____________________________</vt:lpstr>
      <vt:lpstr>                  Введение мотивационной системы на основании KPI (целей работы сотрудников) _____________________________ </vt:lpstr>
      <vt:lpstr>       Инструменты</vt:lpstr>
      <vt:lpstr>   Разработанные критерии для управленческой команды ________________________________</vt:lpstr>
      <vt:lpstr>                  Повышение эффективности     производительности управленческого процесса _______________________________</vt:lpstr>
      <vt:lpstr>Мероприятия</vt:lpstr>
      <vt:lpstr>        Фотография рабочего дня </vt:lpstr>
      <vt:lpstr>   Структура общей инструкции по управлению _____________________________________ </vt:lpstr>
      <vt:lpstr>                 Структура ОРМ ________________________________</vt:lpstr>
      <vt:lpstr>Презентация PowerPoint</vt:lpstr>
      <vt:lpstr>Преимущества ОРМ для руководителя _________________________________</vt:lpstr>
      <vt:lpstr>      Преимущества внедрения ОРМ для образовательной организации _____________________________</vt:lpstr>
      <vt:lpstr>                       Оптимизация процесса планирования в работе      путём постановки задач для эффективности работы сотрудников ____________________________________________</vt:lpstr>
      <vt:lpstr>    5 причин внедрения CRM-системы __________________________________ </vt:lpstr>
      <vt:lpstr>    Мероприятия</vt:lpstr>
      <vt:lpstr>Презентация PowerPoint</vt:lpstr>
      <vt:lpstr>   </vt:lpstr>
      <vt:lpstr>  База данных личных дел воспитанников ___________________________________</vt:lpstr>
      <vt:lpstr>          Создание Экосистемы для правильной и эффективной коммуникации сотрудников. __________________________ </vt:lpstr>
      <vt:lpstr>                  Работа в чате _____________________________</vt:lpstr>
      <vt:lpstr>Мероприятия</vt:lpstr>
      <vt:lpstr>Экосистема, как пример в работе _____________________________ </vt:lpstr>
      <vt:lpstr> Бесплатная внутренняя IP-телефония или внутренняя конференция ________________________________</vt:lpstr>
      <vt:lpstr>                         Результат бережливых решений _____________________________</vt:lpstr>
      <vt:lpstr>                        </vt:lpstr>
      <vt:lpstr>Презентация PowerPoint</vt:lpstr>
      <vt:lpstr>           Спасибо за внимание! _____________________________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инструментов эффективного организационного управления </dc:title>
  <dc:creator>User</dc:creator>
  <cp:lastModifiedBy>User</cp:lastModifiedBy>
  <cp:revision>1</cp:revision>
  <dcterms:modified xsi:type="dcterms:W3CDTF">2022-09-06T09:20:59Z</dcterms:modified>
</cp:coreProperties>
</file>