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80" r:id="rId16"/>
    <p:sldId id="274" r:id="rId17"/>
    <p:sldId id="268" r:id="rId18"/>
    <p:sldId id="269" r:id="rId19"/>
    <p:sldId id="270" r:id="rId20"/>
    <p:sldId id="271" r:id="rId21"/>
    <p:sldId id="275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text=%D1%86%D0%B2%D0%B5%D1%82%D0%BE%D1%82%D0%B5%D1%80%D0%B0%D0%BF%D0%B8%D1%8F%20%D0%B2%20%D0%B4%D0%B5%D1%82%D1%81%D0%BA%D0%BE%D0%BC%20%D1%81%D0%B0%D0%B4%D1%83%20%D0%BA%D0%B0%D1%80%D1%82%D0%B8%D0%BD%D0%BA%D0%B8&amp;noreask=1&amp;pos=11&amp;rpt=simage&amp;lr=9&amp;uinfo=sw-884-sh-489-fw-765-fh-448-pd-1&amp;img_url=http://i.i.ua/photo/images/pic/1/8/5745581_883287b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text=%D1%86%D0%B2%D0%B5%D1%82%D0%BE%D1%82%D0%B5%D1%80%D0%B0%D0%BF%D0%B8%D1%8F%20%D0%B2%20%D0%B4%D0%B5%D1%82%D1%81%D0%BA%D0%BE%D0%BC%20%D1%81%D0%B0%D0%B4%D1%83%20%D0%BA%D0%B0%D1%80%D1%82%D0%B8%D0%BD%D0%BA%D0%B8&amp;pos=3&amp;rpt=simage&amp;lr=9&amp;noreask=1&amp;source=wiz&amp;uinfo=sw-884-sh-489-fw-765-fh-448-pd-1&amp;img_url=http://www.mamashkam.ru/uploads/stat/cvetoterapia1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928670"/>
            <a:ext cx="5105400" cy="378621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«ЕСЛИ ЧЕЛОВЕК ХОРОШО ЗНАЕТ СЕБЯ, ОН УЖЕ МУДРЫЙ</a:t>
            </a:r>
            <a:r>
              <a:rPr lang="ru-RU" sz="4400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 СЕНТ-ЭКЗЮПЕРИ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500570"/>
            <a:ext cx="5114778" cy="164307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Подготовила:</a:t>
            </a:r>
          </a:p>
          <a:p>
            <a:r>
              <a:rPr lang="ru-RU" dirty="0" err="1" smtClean="0"/>
              <a:t>Басинская</a:t>
            </a:r>
            <a:r>
              <a:rPr lang="ru-RU" dirty="0" smtClean="0"/>
              <a:t>  Вера Леонидовна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Тип Темперамента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u="sng" dirty="0" smtClean="0">
                <a:latin typeface="Times New Roman" pitchFamily="18" charset="0"/>
                <a:cs typeface="Times New Roman" pitchFamily="18" charset="0"/>
              </a:rPr>
              <a:t>Инструкция: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Ответьте «да» или «нет» на следующие 57 вопросов.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37. Вам неприятно находиться в компании, где подшучивают друг над другом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38. Раздражительны ли вы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39.Нравится ли вам работа, которая требует быстроты действий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en-US" dirty="0" smtClean="0"/>
              <a:t>40</a:t>
            </a:r>
            <a:r>
              <a:rPr lang="ru-RU" dirty="0" smtClean="0"/>
              <a:t>. Волнуетесь ли вы по поводу неприятных событий, которые могли бы произойти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41.Вы ходите медленно и неторопливо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42. Часто ли вам снятся кошмары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Тип Темперамента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u="sng" dirty="0" smtClean="0">
                <a:latin typeface="Times New Roman" pitchFamily="18" charset="0"/>
                <a:cs typeface="Times New Roman" pitchFamily="18" charset="0"/>
              </a:rPr>
              <a:t>Инструкция: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Ответьте «да» или «нет» на следующие 57 вопросов.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43. Вы когда</a:t>
            </a:r>
            <a:r>
              <a:rPr lang="en-US" dirty="0" smtClean="0"/>
              <a:t>-</a:t>
            </a:r>
            <a:r>
              <a:rPr lang="ru-RU" dirty="0" err="1" smtClean="0"/>
              <a:t>нибудь</a:t>
            </a:r>
            <a:r>
              <a:rPr lang="ru-RU" dirty="0" smtClean="0"/>
              <a:t> опаздывали на работу или свидание</a:t>
            </a:r>
            <a:r>
              <a:rPr lang="en-US" dirty="0" smtClean="0"/>
              <a:t>?</a:t>
            </a:r>
          </a:p>
          <a:p>
            <a:r>
              <a:rPr lang="en-US" dirty="0" smtClean="0"/>
              <a:t>44</a:t>
            </a:r>
            <a:r>
              <a:rPr lang="ru-RU" dirty="0" smtClean="0"/>
              <a:t>. Верно, что вы так любите поговорить, что не упустите случай, побеседовать с незнакомым человеком</a:t>
            </a:r>
            <a:r>
              <a:rPr lang="en-US" dirty="0" smtClean="0"/>
              <a:t>?</a:t>
            </a:r>
          </a:p>
          <a:p>
            <a:r>
              <a:rPr lang="en-US" dirty="0" smtClean="0"/>
              <a:t>45</a:t>
            </a:r>
            <a:r>
              <a:rPr lang="ru-RU" dirty="0" smtClean="0"/>
              <a:t>. Беспокоят ли вас какие-нибудь боли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46. Вы чувствовали бы себя очень несчастным человеком, если бы  длительное время были лишены широкого общения с людьми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Тип Темперамента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u="sng" dirty="0" smtClean="0">
                <a:latin typeface="Times New Roman" pitchFamily="18" charset="0"/>
                <a:cs typeface="Times New Roman" pitchFamily="18" charset="0"/>
              </a:rPr>
              <a:t>Инструкция: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Ответьте «да» или «нет» на следующие 57 вопросов.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47. Можете ли вы назвать себя</a:t>
            </a:r>
            <a:r>
              <a:rPr lang="en-US" dirty="0" smtClean="0"/>
              <a:t> </a:t>
            </a:r>
            <a:r>
              <a:rPr lang="ru-RU" dirty="0" smtClean="0"/>
              <a:t>нервным человеком</a:t>
            </a:r>
            <a:r>
              <a:rPr lang="en-US" dirty="0" smtClean="0"/>
              <a:t>?</a:t>
            </a:r>
          </a:p>
          <a:p>
            <a:r>
              <a:rPr lang="en-US" dirty="0" smtClean="0"/>
              <a:t>48</a:t>
            </a:r>
            <a:r>
              <a:rPr lang="ru-RU" dirty="0" smtClean="0"/>
              <a:t>. Есть ли среди ваших знакомых люди, которые вам явно не нравятся</a:t>
            </a:r>
            <a:r>
              <a:rPr lang="en-US" dirty="0" smtClean="0"/>
              <a:t>?</a:t>
            </a:r>
          </a:p>
          <a:p>
            <a:r>
              <a:rPr lang="en-US" dirty="0" smtClean="0"/>
              <a:t>49</a:t>
            </a:r>
            <a:r>
              <a:rPr lang="ru-RU" dirty="0" smtClean="0"/>
              <a:t>. Легко ли вы обижаетесь, когда люди указывают на ваши ошибки в работе или на ваши личные промахи</a:t>
            </a:r>
            <a:r>
              <a:rPr lang="en-US" dirty="0" smtClean="0"/>
              <a:t>?</a:t>
            </a:r>
          </a:p>
          <a:p>
            <a:r>
              <a:rPr lang="en-US" dirty="0" smtClean="0"/>
              <a:t>50</a:t>
            </a:r>
            <a:r>
              <a:rPr lang="ru-RU" dirty="0" smtClean="0"/>
              <a:t>. Можете ли вы сказать, что вы уверенный в себе человек</a:t>
            </a:r>
            <a:r>
              <a:rPr lang="en-US" dirty="0" smtClean="0"/>
              <a:t>?</a:t>
            </a:r>
          </a:p>
          <a:p>
            <a:r>
              <a:rPr lang="en-US" dirty="0" smtClean="0"/>
              <a:t>51.</a:t>
            </a:r>
            <a:r>
              <a:rPr lang="ru-RU" dirty="0" smtClean="0"/>
              <a:t> Страдаете ли вы от бессонницы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Тип Темперамента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u="sng" dirty="0" smtClean="0">
                <a:latin typeface="Times New Roman" pitchFamily="18" charset="0"/>
                <a:cs typeface="Times New Roman" pitchFamily="18" charset="0"/>
              </a:rPr>
              <a:t>Инструкция: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Ответьте «да» или «нет» на следующие 57 вопросов.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52.Беспокоит ли вас чувство, что вы хуже других</a:t>
            </a:r>
            <a:r>
              <a:rPr lang="en-US" dirty="0" smtClean="0"/>
              <a:t>?</a:t>
            </a:r>
          </a:p>
          <a:p>
            <a:r>
              <a:rPr lang="ru-RU" dirty="0" smtClean="0"/>
              <a:t>53. Легко ли вам внести оживление в довольно скучную компанию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54.Бывает ли, что вы говорите о вещах в которых не разбираетесь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55. Беспокоитесь ли вы о своем здоровье</a:t>
            </a:r>
            <a:r>
              <a:rPr lang="en-US" dirty="0" smtClean="0"/>
              <a:t>?</a:t>
            </a:r>
          </a:p>
          <a:p>
            <a:r>
              <a:rPr lang="ru-RU" dirty="0" smtClean="0"/>
              <a:t>56. Вы любите  подшучивать над другими</a:t>
            </a:r>
            <a:r>
              <a:rPr lang="en-US" dirty="0" smtClean="0"/>
              <a:t>?</a:t>
            </a:r>
          </a:p>
          <a:p>
            <a:r>
              <a:rPr lang="ru-RU" dirty="0" smtClean="0"/>
              <a:t>57. Вы считаете, что трудно получить настоящее удовольствие от вечеринки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УПРАЖНЕНИЕ «Я  ТОЖЕ»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1285884"/>
            <a:ext cx="8143900" cy="564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УПРАЖНЕНИЕ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«СЛУШАЮ и СЛЫШУ»</a:t>
            </a:r>
            <a:endParaRPr lang="ru-RU" dirty="0"/>
          </a:p>
        </p:txBody>
      </p:sp>
      <p:pic>
        <p:nvPicPr>
          <p:cNvPr id="4" name="Picture 8" descr="ogoo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546" r="-1888"/>
          <a:stretch>
            <a:fillRect/>
          </a:stretch>
        </p:blipFill>
        <p:spPr bwMode="auto">
          <a:xfrm>
            <a:off x="0" y="1500174"/>
            <a:ext cx="828677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АССАМБЛЯЖ  НА ТЕМУ: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«я  И  МОЯ  ПРОФЕССИЯ»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None/>
            </a:pPr>
            <a:r>
              <a:rPr lang="ru-RU" sz="2400" dirty="0" smtClean="0"/>
              <a:t>      Ассамбляж (фр. </a:t>
            </a:r>
            <a:r>
              <a:rPr lang="ru-RU" sz="2400" dirty="0" err="1" smtClean="0"/>
              <a:t>assemblage</a:t>
            </a:r>
            <a:r>
              <a:rPr lang="ru-RU" sz="2400" dirty="0" smtClean="0"/>
              <a:t> — соединение,               </a:t>
            </a:r>
          </a:p>
          <a:p>
            <a:pPr marL="457200" indent="-457200" algn="just">
              <a:buNone/>
            </a:pPr>
            <a:r>
              <a:rPr lang="ru-RU" sz="2400" dirty="0" smtClean="0"/>
              <a:t>                       сборка, монтаж). </a:t>
            </a:r>
          </a:p>
          <a:p>
            <a:pPr marL="457200" indent="-457200" algn="just">
              <a:buNone/>
            </a:pPr>
            <a:r>
              <a:rPr lang="ru-RU" sz="2400" dirty="0" smtClean="0"/>
              <a:t>Термин был введен в 1953 г. Жаном </a:t>
            </a:r>
            <a:r>
              <a:rPr lang="ru-RU" sz="2400" dirty="0" err="1" smtClean="0"/>
              <a:t>Дюбюффе</a:t>
            </a:r>
            <a:r>
              <a:rPr lang="ru-RU" sz="2400" dirty="0" smtClean="0"/>
              <a:t> для обозначения своей серии литографий, созданных на основе коллажей из бумаги.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Ассамбляж (искусство)— техника визуального искусства, родственная коллажу.</a:t>
            </a:r>
          </a:p>
          <a:p>
            <a:pPr marL="457200" indent="-457200" algn="just">
              <a:buNone/>
            </a:pPr>
            <a:r>
              <a:rPr lang="ru-RU" sz="2400" dirty="0" smtClean="0"/>
              <a:t>Вид произведения современного искусства,</a:t>
            </a:r>
          </a:p>
          <a:p>
            <a:pPr marL="457200" indent="-457200" algn="just">
              <a:buNone/>
            </a:pPr>
            <a:r>
              <a:rPr lang="ru-RU" sz="2400" dirty="0" smtClean="0"/>
              <a:t>       или артефакт, представляющий собой</a:t>
            </a:r>
          </a:p>
          <a:p>
            <a:pPr marL="457200" indent="-457200" algn="just">
              <a:buNone/>
            </a:pPr>
            <a:r>
              <a:rPr lang="ru-RU" sz="2400" dirty="0" smtClean="0"/>
              <a:t>                  трехмерную композицию. </a:t>
            </a:r>
          </a:p>
          <a:p>
            <a:pPr marL="457200" indent="-457200" algn="just">
              <a:buNone/>
            </a:pPr>
            <a:r>
              <a:rPr lang="ru-RU" sz="2400" i="1" dirty="0" smtClean="0"/>
              <a:t>Ассамбляж - разновидность "искусства         </a:t>
            </a:r>
          </a:p>
          <a:p>
            <a:pPr marL="457200" indent="-457200" algn="just">
              <a:buNone/>
            </a:pPr>
            <a:r>
              <a:rPr lang="ru-RU" sz="2400" i="1" dirty="0" smtClean="0"/>
              <a:t>объекта". </a:t>
            </a:r>
            <a:endParaRPr lang="ru-RU" sz="2400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СТРАТЕГИЯ ПОВЕДЕНИЯ В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КОНФЛИКТЕ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Вам предлагается 15 утверждений.</a:t>
            </a:r>
          </a:p>
          <a:p>
            <a:pPr>
              <a:buNone/>
            </a:pPr>
            <a:r>
              <a:rPr lang="ru-RU" dirty="0" smtClean="0"/>
              <a:t>Каждый пункт тестовой методики оцените          </a:t>
            </a:r>
          </a:p>
          <a:p>
            <a:pPr>
              <a:buNone/>
            </a:pPr>
            <a:r>
              <a:rPr lang="ru-RU" dirty="0" smtClean="0"/>
              <a:t>               следующим образом: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«совсем не согласен» – 1 балл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«не согласен» – 2 балла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«скорее согласен» – 3 балла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«согласен» - 4 балла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«полностью согласен» - 5 баллов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СТРАТЕГИЯ ПОВЕДЕНИЯ В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КОНФЛИКТЕ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7239000" cy="484632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400" dirty="0" smtClean="0">
                <a:cs typeface="Times New Roman" pitchFamily="18" charset="0"/>
              </a:rPr>
              <a:t> 1. Я человек принципиальный и никогда не меняю своей позиции.</a:t>
            </a:r>
          </a:p>
          <a:p>
            <a:pPr marL="457200" indent="-457200">
              <a:buNone/>
            </a:pPr>
            <a:r>
              <a:rPr lang="ru-RU" sz="2400" dirty="0" smtClean="0">
                <a:cs typeface="Times New Roman" pitchFamily="18" charset="0"/>
              </a:rPr>
              <a:t> 2. Мне сложно отстаивать свою позицию, даже если я точно знаю, что прав.</a:t>
            </a:r>
          </a:p>
          <a:p>
            <a:pPr marL="457200" indent="-457200">
              <a:buNone/>
            </a:pPr>
            <a:r>
              <a:rPr lang="ru-RU" sz="2400" dirty="0" smtClean="0">
                <a:cs typeface="Times New Roman" pitchFamily="18" charset="0"/>
              </a:rPr>
              <a:t> 3. Трачу много времени на поиски общих точек соприкосновения.</a:t>
            </a:r>
          </a:p>
          <a:p>
            <a:pPr marL="457200" indent="-457200">
              <a:buNone/>
            </a:pPr>
            <a:r>
              <a:rPr lang="ru-RU" sz="2400" dirty="0" smtClean="0">
                <a:cs typeface="Times New Roman" pitchFamily="18" charset="0"/>
              </a:rPr>
              <a:t> 4. Для меня важнее сохранить хорошие отношения, даже если приходится жертвовать своими интересами.</a:t>
            </a:r>
          </a:p>
          <a:p>
            <a:pPr marL="457200" indent="-457200">
              <a:buNone/>
            </a:pPr>
            <a:r>
              <a:rPr lang="ru-RU" sz="2400" dirty="0" smtClean="0">
                <a:cs typeface="Times New Roman" pitchFamily="18" charset="0"/>
              </a:rPr>
              <a:t> 5. Я отзываюсь на предложения других, но сам не склонен проявлять инициативу.</a:t>
            </a:r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СТРАТЕГИЯ ПОВЕДЕНИЯ В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КОНФЛИКТЕ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400" dirty="0" smtClean="0">
                <a:cs typeface="Times New Roman" pitchFamily="18" charset="0"/>
              </a:rPr>
              <a:t> 6. Из любого конфликта я выхожу победителем.</a:t>
            </a:r>
          </a:p>
          <a:p>
            <a:pPr marL="457200" indent="-457200">
              <a:buNone/>
            </a:pPr>
            <a:r>
              <a:rPr lang="ru-RU" sz="2400" dirty="0" smtClean="0">
                <a:cs typeface="Times New Roman" pitchFamily="18" charset="0"/>
              </a:rPr>
              <a:t> 7. Я избегаю напряженных ситуаций, хотя дело от этого может пострадать.</a:t>
            </a:r>
          </a:p>
          <a:p>
            <a:pPr marL="457200" indent="-457200">
              <a:buNone/>
            </a:pPr>
            <a:r>
              <a:rPr lang="ru-RU" sz="2400" dirty="0" smtClean="0">
                <a:cs typeface="Times New Roman" pitchFamily="18" charset="0"/>
              </a:rPr>
              <a:t> 8. Пересматриваю свою точку зрения, чувствовав в ходе обсуждения свою неправоту.</a:t>
            </a:r>
          </a:p>
          <a:p>
            <a:pPr marL="457200" indent="-457200">
              <a:buNone/>
            </a:pPr>
            <a:r>
              <a:rPr lang="ru-RU" sz="2400" dirty="0" smtClean="0">
                <a:cs typeface="Times New Roman" pitchFamily="18" charset="0"/>
              </a:rPr>
              <a:t> 9. Много времени я уделяю проблемам других и часто забываю о себе.</a:t>
            </a:r>
          </a:p>
          <a:p>
            <a:pPr marL="457200" indent="-457200">
              <a:buNone/>
            </a:pPr>
            <a:r>
              <a:rPr lang="ru-RU" sz="2400" dirty="0" smtClean="0">
                <a:cs typeface="Times New Roman" pitchFamily="18" charset="0"/>
              </a:rPr>
              <a:t> 10. Я легко соглашаюсь уступить, если другой поступает также.</a:t>
            </a:r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1323010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   "</a:t>
            </a:r>
            <a:r>
              <a:rPr lang="ru-RU" sz="2800" dirty="0" err="1" smtClean="0"/>
              <a:t>Спектрокарты</a:t>
            </a:r>
            <a:r>
              <a:rPr lang="ru-RU" sz="2800" dirty="0" smtClean="0"/>
              <a:t>" - новая   </a:t>
            </a:r>
            <a:br>
              <a:rPr lang="ru-RU" sz="2800" dirty="0" smtClean="0"/>
            </a:br>
            <a:r>
              <a:rPr lang="ru-RU" sz="2800" dirty="0" smtClean="0"/>
              <a:t>      проективная методика с       </a:t>
            </a:r>
            <a:br>
              <a:rPr lang="ru-RU" sz="2800" dirty="0" smtClean="0"/>
            </a:br>
            <a:r>
              <a:rPr lang="ru-RU" sz="2800" dirty="0" smtClean="0"/>
              <a:t>  использованием </a:t>
            </a:r>
            <a:r>
              <a:rPr lang="ru-RU" sz="2800" dirty="0" err="1" smtClean="0"/>
              <a:t>фотогрАФИЙ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7239000" cy="3786214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Фотография – </a:t>
            </a:r>
          </a:p>
          <a:p>
            <a:pPr>
              <a:buNone/>
            </a:pPr>
            <a:r>
              <a:rPr lang="ru-RU" sz="3200" dirty="0" smtClean="0"/>
              <a:t> «зеркало   памяти»,             «сообщение без слов», </a:t>
            </a:r>
          </a:p>
          <a:p>
            <a:pPr>
              <a:buNone/>
            </a:pPr>
            <a:r>
              <a:rPr lang="ru-RU" sz="3200" dirty="0" smtClean="0"/>
              <a:t>     «следы сознания на бумаге»</a:t>
            </a:r>
            <a:endParaRPr lang="ru-RU" sz="3200" dirty="0"/>
          </a:p>
        </p:txBody>
      </p:sp>
      <p:pic>
        <p:nvPicPr>
          <p:cNvPr id="5" name="Рисунок 4" descr="http://img-fotki.yandex.ru/get/5811/123341634.0/0_6dcbd_3c4bdf4c_XL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14290"/>
            <a:ext cx="1409700" cy="171451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317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Рисунок 5" descr="http://www.orange-elephant.ru/file/upl/images/1a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4572008"/>
            <a:ext cx="2214578" cy="1866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СТРАТЕГИЯ ПОВЕДЕНИЯ В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КОНФЛИКТЕ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400" dirty="0" smtClean="0">
                <a:cs typeface="Times New Roman" pitchFamily="18" charset="0"/>
              </a:rPr>
              <a:t> 11. Продолжаю спор до тех пор, пока собеседник не вынужден будет принять мою точку зрения.</a:t>
            </a:r>
          </a:p>
          <a:p>
            <a:pPr marL="457200" indent="-457200">
              <a:buNone/>
            </a:pPr>
            <a:r>
              <a:rPr lang="ru-RU" sz="2400" dirty="0" smtClean="0">
                <a:cs typeface="Times New Roman" pitchFamily="18" charset="0"/>
              </a:rPr>
              <a:t> 12. Я добиваюсь эффективных результатов, когда работаю под руководством более опытного партнера.</a:t>
            </a:r>
          </a:p>
          <a:p>
            <a:pPr marL="457200" indent="-457200">
              <a:buNone/>
            </a:pPr>
            <a:r>
              <a:rPr lang="ru-RU" sz="2400" dirty="0" smtClean="0">
                <a:cs typeface="Times New Roman" pitchFamily="18" charset="0"/>
              </a:rPr>
              <a:t> 13. С удовольствием проявляю инициативу в примирении сторон.</a:t>
            </a:r>
          </a:p>
          <a:p>
            <a:pPr marL="457200" indent="-457200">
              <a:buNone/>
            </a:pPr>
            <a:r>
              <a:rPr lang="ru-RU" sz="2400" dirty="0" smtClean="0">
                <a:cs typeface="Times New Roman" pitchFamily="18" charset="0"/>
              </a:rPr>
              <a:t>14. Если это сделает другого счастливым, даю ему возможность настоять на своем.</a:t>
            </a:r>
          </a:p>
          <a:p>
            <a:pPr marL="457200" indent="-457200">
              <a:buNone/>
            </a:pPr>
            <a:r>
              <a:rPr lang="ru-RU" sz="2400" dirty="0" smtClean="0">
                <a:cs typeface="Times New Roman" pitchFamily="18" charset="0"/>
              </a:rPr>
              <a:t>15. Я соглашаюсь на первое условие, которое ведет к урегулированию проблемы.</a:t>
            </a:r>
          </a:p>
          <a:p>
            <a:pPr marL="457200" indent="-457200">
              <a:buNone/>
            </a:pPr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совместный коллаж  НА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ТЕМУ: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меня»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b="1" dirty="0" smtClean="0"/>
              <a:t>Коллаж</a:t>
            </a:r>
            <a:r>
              <a:rPr lang="ru-RU" sz="2400" dirty="0" smtClean="0"/>
              <a:t> (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от фр. 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</a:rPr>
              <a:t>collage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 — приклеивание) — технический приём заключающийся в создании живописных или графических </a:t>
            </a:r>
            <a:r>
              <a:rPr lang="ru-RU" sz="2400" dirty="0" smtClean="0"/>
              <a:t>произведений путём наклеивания на какую-либо основу предметов и материалов.</a:t>
            </a:r>
          </a:p>
          <a:p>
            <a:pPr marL="457200" indent="-457200">
              <a:buNone/>
            </a:pPr>
            <a:r>
              <a:rPr lang="ru-RU" sz="2400" dirty="0" smtClean="0"/>
              <a:t>Коллаж используется главным образом для получения эффекта неожиданности от сочетания разнородных материалов, а также ради эмоциональной насыщенности и остроты произведения.</a:t>
            </a:r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7239000" cy="1000132"/>
          </a:xfrm>
        </p:spPr>
        <p:txBody>
          <a:bodyPr>
            <a:noAutofit/>
          </a:bodyPr>
          <a:lstStyle/>
          <a:p>
            <a:r>
              <a:rPr lang="ru-RU" sz="4800" dirty="0" smtClean="0"/>
              <a:t>  УСПЕХОВ В РАБОТЕ !!!</a:t>
            </a:r>
            <a:endParaRPr lang="ru-RU" sz="4800" dirty="0"/>
          </a:p>
        </p:txBody>
      </p:sp>
      <p:pic>
        <p:nvPicPr>
          <p:cNvPr id="4" name="Picture 9" descr="snowglobebea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857364"/>
            <a:ext cx="6215106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Тип Темперамента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u="sng" dirty="0" smtClean="0">
                <a:latin typeface="Times New Roman" pitchFamily="18" charset="0"/>
                <a:cs typeface="Times New Roman" pitchFamily="18" charset="0"/>
              </a:rPr>
              <a:t>Инструкция: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Ответьте «да» или «нет» на следующие 57 вопросов.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Вы часто испытываете тягу к новым впечатлениям?</a:t>
            </a:r>
          </a:p>
          <a:p>
            <a:r>
              <a:rPr lang="ru-RU" dirty="0" smtClean="0"/>
              <a:t>2.Часто ли вы нуждаетесь в друзьях, которые вас понимают могут ободрить или утешить</a:t>
            </a:r>
            <a:r>
              <a:rPr lang="en-US" dirty="0" smtClean="0"/>
              <a:t>?</a:t>
            </a:r>
          </a:p>
          <a:p>
            <a:r>
              <a:rPr lang="en-US" dirty="0" smtClean="0"/>
              <a:t>3.</a:t>
            </a:r>
            <a:r>
              <a:rPr lang="ru-RU" dirty="0" smtClean="0"/>
              <a:t> Вы человек беспечный</a:t>
            </a:r>
            <a:r>
              <a:rPr lang="en-US" dirty="0" smtClean="0"/>
              <a:t>?</a:t>
            </a:r>
          </a:p>
          <a:p>
            <a:r>
              <a:rPr lang="ru-RU" dirty="0" smtClean="0"/>
              <a:t>4. Правда ли, что вам очень трудно отвечать «нет»</a:t>
            </a:r>
            <a:r>
              <a:rPr lang="en-US" dirty="0" smtClean="0"/>
              <a:t>?</a:t>
            </a:r>
          </a:p>
          <a:p>
            <a:r>
              <a:rPr lang="en-US" dirty="0" smtClean="0"/>
              <a:t>5</a:t>
            </a:r>
            <a:r>
              <a:rPr lang="ru-RU" dirty="0" smtClean="0"/>
              <a:t>. Задумываетесь ли вы перед тем, как что-нибудь предпринять</a:t>
            </a:r>
            <a:r>
              <a:rPr lang="en-US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Тип Темперамента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u="sng" dirty="0" smtClean="0">
                <a:latin typeface="Times New Roman" pitchFamily="18" charset="0"/>
                <a:cs typeface="Times New Roman" pitchFamily="18" charset="0"/>
              </a:rPr>
              <a:t>Инструкция: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Ответьте «да» или «нет» на следующие 57 вопросов.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6. Всегда ли вы сдерживаете свои обещания, не считаясь с тем, что вам это не выгодно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7.Часто ли у вас бывают спады и подъемы настроения</a:t>
            </a:r>
            <a:r>
              <a:rPr lang="en-US" dirty="0" smtClean="0"/>
              <a:t>?</a:t>
            </a:r>
          </a:p>
          <a:p>
            <a:r>
              <a:rPr lang="ru-RU" dirty="0" smtClean="0"/>
              <a:t>8. Обычно вы говорите и действуете быстро, не раздумывая</a:t>
            </a:r>
            <a:r>
              <a:rPr lang="en-US" dirty="0" smtClean="0"/>
              <a:t>?</a:t>
            </a:r>
          </a:p>
          <a:p>
            <a:r>
              <a:rPr lang="en-US" dirty="0" smtClean="0"/>
              <a:t>9. </a:t>
            </a:r>
            <a:r>
              <a:rPr lang="ru-RU" dirty="0" smtClean="0"/>
              <a:t>Часто ли вы чувствуете себя несчастным без достаточных на то причин</a:t>
            </a:r>
            <a:r>
              <a:rPr lang="en-US" dirty="0" smtClean="0"/>
              <a:t>?</a:t>
            </a:r>
          </a:p>
          <a:p>
            <a:r>
              <a:rPr lang="ru-RU" dirty="0" smtClean="0"/>
              <a:t>10. Сделали бы вы все, что угодно на спор</a:t>
            </a:r>
            <a:r>
              <a:rPr lang="en-US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Тип Темперамента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u="sng" dirty="0" smtClean="0">
                <a:latin typeface="Times New Roman" pitchFamily="18" charset="0"/>
                <a:cs typeface="Times New Roman" pitchFamily="18" charset="0"/>
              </a:rPr>
              <a:t>Инструкция: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Ответьте «да» или «нет» на следующие 57 вопросов.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ru-RU" dirty="0" smtClean="0"/>
              <a:t>. Возникает ли у вас чувство смущения, когда вы хотите заговорить с симпатичным незнакомым человеком противоположного пола</a:t>
            </a:r>
            <a:r>
              <a:rPr lang="en-US" dirty="0" smtClean="0"/>
              <a:t>?</a:t>
            </a:r>
          </a:p>
          <a:p>
            <a:r>
              <a:rPr lang="en-US" dirty="0" smtClean="0"/>
              <a:t>12</a:t>
            </a:r>
            <a:r>
              <a:rPr lang="ru-RU" dirty="0" smtClean="0"/>
              <a:t>. Бывает ли, что вы выходите из себя, злитесь</a:t>
            </a:r>
            <a:r>
              <a:rPr lang="en-US" dirty="0" smtClean="0"/>
              <a:t>?</a:t>
            </a:r>
          </a:p>
          <a:p>
            <a:r>
              <a:rPr lang="ru-RU" dirty="0" smtClean="0"/>
              <a:t>13. Часто ли вы действуете под влиянием минутного настроения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en-US" dirty="0" smtClean="0"/>
              <a:t>14</a:t>
            </a:r>
            <a:r>
              <a:rPr lang="ru-RU" dirty="0" smtClean="0"/>
              <a:t>. Часто ли вы беспокоитесь из-за того, что сделали что-то такое, чего не следовало.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Тип Темперамента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u="sng" dirty="0" smtClean="0">
                <a:latin typeface="Times New Roman" pitchFamily="18" charset="0"/>
                <a:cs typeface="Times New Roman" pitchFamily="18" charset="0"/>
              </a:rPr>
              <a:t>Инструкция: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Ответьте «да» или «нет» на следующие 57 вопросов.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15. Предпочитаете ли вы обычно книги встречам с людьми?</a:t>
            </a:r>
          </a:p>
          <a:p>
            <a:r>
              <a:rPr lang="ru-RU" dirty="0" smtClean="0"/>
              <a:t>16. Легко ли вас обидеть?</a:t>
            </a:r>
          </a:p>
          <a:p>
            <a:r>
              <a:rPr lang="ru-RU" dirty="0" smtClean="0"/>
              <a:t>17. Любите ли вы бывать в компаниях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18. Бывают ли у вас мысли, которые вы хотели бы скрыть от других</a:t>
            </a:r>
            <a:r>
              <a:rPr lang="en-US" dirty="0" smtClean="0"/>
              <a:t>?</a:t>
            </a:r>
          </a:p>
          <a:p>
            <a:r>
              <a:rPr lang="ru-RU" dirty="0" smtClean="0"/>
              <a:t>19. Верно ли, что иногда вы полны энергии так, что все горит в руках, а иногда совсем вялы</a:t>
            </a:r>
            <a:r>
              <a:rPr lang="en-US" dirty="0" smtClean="0"/>
              <a:t>?</a:t>
            </a:r>
          </a:p>
          <a:p>
            <a:r>
              <a:rPr lang="en-US" dirty="0" smtClean="0"/>
              <a:t>20</a:t>
            </a:r>
            <a:r>
              <a:rPr lang="ru-RU" dirty="0" smtClean="0"/>
              <a:t>. Часто ли вы мечтаете</a:t>
            </a:r>
            <a:r>
              <a:rPr lang="en-US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Тип Темперамента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u="sng" dirty="0" smtClean="0">
                <a:latin typeface="Times New Roman" pitchFamily="18" charset="0"/>
                <a:cs typeface="Times New Roman" pitchFamily="18" charset="0"/>
              </a:rPr>
              <a:t>Инструкция: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Ответьте «да» или «нет» на следующие 57 вопросов.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ru-RU" dirty="0" smtClean="0"/>
              <a:t>. Предпочитаете ли вы иметь друзей поменьше, но особенно близких вам</a:t>
            </a:r>
            <a:r>
              <a:rPr lang="en-US" dirty="0" smtClean="0"/>
              <a:t>?</a:t>
            </a:r>
          </a:p>
          <a:p>
            <a:r>
              <a:rPr lang="ru-RU" dirty="0" smtClean="0"/>
              <a:t>22. Когда на вас кричат - отвечаете тем же</a:t>
            </a:r>
            <a:r>
              <a:rPr lang="en-US" dirty="0" smtClean="0"/>
              <a:t>?</a:t>
            </a:r>
          </a:p>
          <a:p>
            <a:r>
              <a:rPr lang="ru-RU" dirty="0" smtClean="0"/>
              <a:t>23. Часто ли вас беспокоит чувство вины</a:t>
            </a:r>
            <a:r>
              <a:rPr lang="en-US" dirty="0" smtClean="0"/>
              <a:t>?</a:t>
            </a:r>
          </a:p>
          <a:p>
            <a:r>
              <a:rPr lang="en-US" dirty="0" smtClean="0"/>
              <a:t>24</a:t>
            </a:r>
            <a:r>
              <a:rPr lang="ru-RU" dirty="0" smtClean="0"/>
              <a:t>. Все ваши привычки хороши и желательны</a:t>
            </a:r>
            <a:r>
              <a:rPr lang="en-US" dirty="0" smtClean="0"/>
              <a:t>?</a:t>
            </a:r>
          </a:p>
          <a:p>
            <a:r>
              <a:rPr lang="en-US" dirty="0" smtClean="0"/>
              <a:t>25</a:t>
            </a:r>
            <a:r>
              <a:rPr lang="ru-RU" dirty="0" smtClean="0"/>
              <a:t>. Способны ли вы дать волю чувствам и вовсю повеселиться в компании</a:t>
            </a:r>
            <a:r>
              <a:rPr lang="en-US" dirty="0" smtClean="0"/>
              <a:t>?</a:t>
            </a:r>
          </a:p>
          <a:p>
            <a:r>
              <a:rPr lang="en-US" dirty="0" smtClean="0"/>
              <a:t>26</a:t>
            </a:r>
            <a:r>
              <a:rPr lang="ru-RU" dirty="0" smtClean="0"/>
              <a:t>. Считаете ли вы себя человеком возбудимым и чувствительным</a:t>
            </a:r>
            <a:r>
              <a:rPr lang="en-US" dirty="0" smtClean="0"/>
              <a:t>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Тип Темперамента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u="sng" dirty="0" smtClean="0">
                <a:latin typeface="Times New Roman" pitchFamily="18" charset="0"/>
                <a:cs typeface="Times New Roman" pitchFamily="18" charset="0"/>
              </a:rPr>
              <a:t>Инструкция: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Ответьте «да» или «нет» на следующие 57 вопросов.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27. Считают ли вас человеком живым  и веселым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28. Часто ли вы сделав важное дело, испытываете чувство, что могли бы сделать его лучше</a:t>
            </a:r>
            <a:r>
              <a:rPr lang="en-US" dirty="0" smtClean="0"/>
              <a:t>?</a:t>
            </a:r>
          </a:p>
          <a:p>
            <a:r>
              <a:rPr lang="ru-RU" dirty="0" smtClean="0"/>
              <a:t>29. Вы больше молчите, когда находитесь в обществе других людей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30. Вы иногда сплетничаете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31. Бывает ли, что вам не спится из-за того, что разные мысли лезут в голову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Тип Темперамента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u="sng" dirty="0" smtClean="0">
                <a:latin typeface="Times New Roman" pitchFamily="18" charset="0"/>
                <a:cs typeface="Times New Roman" pitchFamily="18" charset="0"/>
              </a:rPr>
              <a:t>Инструкция: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Ответьте «да» или «нет» на следующие 57 вопросов.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32.Если вы хотите узнать о чем-нибудь, то вы предпочитаете об этом прочитать в книге, нежели спросить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33.Бывют ли у вас приступы сердцебиения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34. Нравится ли вам работа требующая постоянного внимания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35. Бывает ли, что вас «бросает в дрожь»</a:t>
            </a:r>
            <a:r>
              <a:rPr lang="en-US" dirty="0" smtClean="0"/>
              <a:t>?</a:t>
            </a:r>
          </a:p>
          <a:p>
            <a:r>
              <a:rPr lang="en-US" dirty="0" smtClean="0"/>
              <a:t>36</a:t>
            </a:r>
            <a:r>
              <a:rPr lang="ru-RU" dirty="0" smtClean="0"/>
              <a:t>. Вы всегда бы платили за провоз багажа на транспорте, если бы не опасались проверки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777</TotalTime>
  <Words>1157</Words>
  <PresentationFormat>Экран (4:3)</PresentationFormat>
  <Paragraphs>155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  «ЕСЛИ ЧЕЛОВЕК ХОРОШО ЗНАЕТ СЕБЯ, ОН УЖЕ МУДРЫЙ»  а. СЕНТ-ЭКЗЮПЕРИ</vt:lpstr>
      <vt:lpstr>      "Спектрокарты" - новая          проективная методика с          использованием фотогрАФИЙ.</vt:lpstr>
      <vt:lpstr>        Тип Темперамента Инструкция: Ответьте «да» или «нет» на следующие 57 вопросов.</vt:lpstr>
      <vt:lpstr>        Тип Темперамента Инструкция: Ответьте «да» или «нет» на следующие 57 вопросов.</vt:lpstr>
      <vt:lpstr>        Тип Темперамента Инструкция: Ответьте «да» или «нет» на следующие 57 вопросов.</vt:lpstr>
      <vt:lpstr>        Тип Темперамента Инструкция: Ответьте «да» или «нет» на следующие 57 вопросов.</vt:lpstr>
      <vt:lpstr>        Тип Темперамента Инструкция: Ответьте «да» или «нет» на следующие 57 вопросов.</vt:lpstr>
      <vt:lpstr>        Тип Темперамента Инструкция: Ответьте «да» или «нет» на следующие 57 вопросов.</vt:lpstr>
      <vt:lpstr>        Тип Темперамента Инструкция: Ответьте «да» или «нет» на следующие 57 вопросов.</vt:lpstr>
      <vt:lpstr>        Тип Темперамента Инструкция: Ответьте «да» или «нет» на следующие 57 вопросов.</vt:lpstr>
      <vt:lpstr>        Тип Темперамента Инструкция: Ответьте «да» или «нет» на следующие 57 вопросов.</vt:lpstr>
      <vt:lpstr>        Тип Темперамента Инструкция: Ответьте «да» или «нет» на следующие 57 вопросов.</vt:lpstr>
      <vt:lpstr>        Тип Темперамента Инструкция: Ответьте «да» или «нет» на следующие 57 вопросов.</vt:lpstr>
      <vt:lpstr>  УПРАЖНЕНИЕ «Я  ТОЖЕ»</vt:lpstr>
      <vt:lpstr>               УПРАЖНЕНИЕ        «СЛУШАЮ и СЛЫШУ»</vt:lpstr>
      <vt:lpstr>       АССАМБЛЯЖ  НА ТЕМУ:        «я  И  МОЯ  ПРОФЕССИЯ»</vt:lpstr>
      <vt:lpstr>    СТРАТЕГИЯ ПОВЕДЕНИЯ В                      КОНФЛИКТЕ</vt:lpstr>
      <vt:lpstr>    СТРАТЕГИЯ ПОВЕДЕНИЯ В                      КОНФЛИКТЕ</vt:lpstr>
      <vt:lpstr>    СТРАТЕГИЯ ПОВЕДЕНИЯ В                      КОНФЛИКТЕ</vt:lpstr>
      <vt:lpstr>    СТРАТЕГИЯ ПОВЕДЕНИЯ В                      КОНФЛИКТЕ</vt:lpstr>
      <vt:lpstr>    совместный коллаж  НА             ТЕМУ: «ДОУ ДЛЯ меня»</vt:lpstr>
      <vt:lpstr>  УСПЕХОВ В РАБОТЕ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«ЕСЛИ ЧЕЛОВЕК ХОРОШО ЗНАЕТ СЕБЯ, ОН УЖЕ МУДРЫЙ»  а. СЕНТ-ЭКЗЮПЕРИ</dc:title>
  <dc:creator>User</dc:creator>
  <cp:lastModifiedBy>User</cp:lastModifiedBy>
  <cp:revision>43</cp:revision>
  <dcterms:created xsi:type="dcterms:W3CDTF">2014-11-19T09:08:36Z</dcterms:created>
  <dcterms:modified xsi:type="dcterms:W3CDTF">2015-11-05T08:11:15Z</dcterms:modified>
</cp:coreProperties>
</file>